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7" r:id="rId1"/>
  </p:sldMasterIdLst>
  <p:notesMasterIdLst>
    <p:notesMasterId r:id="rId42"/>
  </p:notesMasterIdLst>
  <p:sldIdLst>
    <p:sldId id="337" r:id="rId2"/>
    <p:sldId id="338" r:id="rId3"/>
    <p:sldId id="339" r:id="rId4"/>
    <p:sldId id="340" r:id="rId5"/>
    <p:sldId id="377" r:id="rId6"/>
    <p:sldId id="342" r:id="rId7"/>
    <p:sldId id="343" r:id="rId8"/>
    <p:sldId id="348" r:id="rId9"/>
    <p:sldId id="349" r:id="rId10"/>
    <p:sldId id="375" r:id="rId11"/>
    <p:sldId id="376" r:id="rId12"/>
    <p:sldId id="379" r:id="rId13"/>
    <p:sldId id="378" r:id="rId14"/>
    <p:sldId id="380" r:id="rId15"/>
    <p:sldId id="381" r:id="rId16"/>
    <p:sldId id="382" r:id="rId17"/>
    <p:sldId id="383" r:id="rId18"/>
    <p:sldId id="347" r:id="rId19"/>
    <p:sldId id="384" r:id="rId20"/>
    <p:sldId id="385" r:id="rId21"/>
    <p:sldId id="386" r:id="rId22"/>
    <p:sldId id="387" r:id="rId23"/>
    <p:sldId id="389" r:id="rId24"/>
    <p:sldId id="388" r:id="rId25"/>
    <p:sldId id="390" r:id="rId26"/>
    <p:sldId id="391" r:id="rId27"/>
    <p:sldId id="392" r:id="rId28"/>
    <p:sldId id="393" r:id="rId29"/>
    <p:sldId id="394" r:id="rId30"/>
    <p:sldId id="395" r:id="rId31"/>
    <p:sldId id="396" r:id="rId32"/>
    <p:sldId id="397" r:id="rId33"/>
    <p:sldId id="398" r:id="rId34"/>
    <p:sldId id="399" r:id="rId35"/>
    <p:sldId id="400" r:id="rId36"/>
    <p:sldId id="401" r:id="rId37"/>
    <p:sldId id="402" r:id="rId38"/>
    <p:sldId id="403" r:id="rId39"/>
    <p:sldId id="404" r:id="rId40"/>
    <p:sldId id="405" r:id="rId41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9E5DD5E-4F42-4ED2-8831-377680A360A8}">
  <a:tblStyle styleId="{B9E5DD5E-4F42-4ED2-8831-377680A360A8}" styleName="Table_0">
    <a:wholeTbl>
      <a:tcTxStyle b="off" i="off">
        <a:font>
          <a:latin typeface="Circe"/>
          <a:ea typeface="Circe"/>
          <a:cs typeface="Circe"/>
        </a:font>
        <a:srgbClr val="000000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E2CD"/>
          </a:solidFill>
        </a:fill>
      </a:tcStyle>
    </a:wholeTbl>
    <a:band1H>
      <a:tcTxStyle b="off" i="off"/>
      <a:tcStyle>
        <a:tcBdr/>
      </a:tcStyle>
    </a:band1H>
    <a:band2H>
      <a:tcTxStyle b="off" i="off"/>
      <a:tcStyle>
        <a:tcBdr/>
        <a:fill>
          <a:solidFill>
            <a:srgbClr val="FFF1E8"/>
          </a:solidFill>
        </a:fill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n" i="off">
        <a:font>
          <a:latin typeface="Circe"/>
          <a:ea typeface="Circe"/>
          <a:cs typeface="Circe"/>
        </a:font>
        <a:srgbClr val="FFFFFF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Circe"/>
          <a:ea typeface="Circe"/>
          <a:cs typeface="Circe"/>
        </a:font>
        <a:srgbClr val="FFFFFF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chemeClr val="accent1"/>
          </a:solidFill>
        </a:fill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n" i="off">
        <a:font>
          <a:latin typeface="Circe"/>
          <a:ea typeface="Circe"/>
          <a:cs typeface="Circe"/>
        </a:font>
        <a:srgbClr val="FFFFFF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chemeClr val="accent1"/>
          </a:solidFill>
        </a:fill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5"/>
    <p:restoredTop sz="94651"/>
  </p:normalViewPr>
  <p:slideViewPr>
    <p:cSldViewPr snapToGrid="0" snapToObjects="1">
      <p:cViewPr varScale="1">
        <p:scale>
          <a:sx n="140" d="100"/>
          <a:sy n="140" d="100"/>
        </p:scale>
        <p:origin x="84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notesMaster" Target="notesMasters/notesMaster1.xml"/><Relationship Id="rId43" Type="http://schemas.openxmlformats.org/officeDocument/2006/relationships/presProps" Target="presProps.xml"/><Relationship Id="rId44" Type="http://schemas.openxmlformats.org/officeDocument/2006/relationships/viewProps" Target="viewProps.xml"/><Relationship Id="rId4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87465044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2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10" name="Google Shape;310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7090674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5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41" name="Google Shape;641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7211002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5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41" name="Google Shape;641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927648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5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41" name="Google Shape;641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962465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68" name="Google Shape;368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4897682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5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41" name="Google Shape;641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360389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5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41" name="Google Shape;641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5096468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5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41" name="Google Shape;641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491489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5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41" name="Google Shape;641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9895648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5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41" name="Google Shape;641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2491759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68" name="Google Shape;368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593957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2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31" name="Google Shape;331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26262215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5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41" name="Google Shape;641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89368626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5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41" name="Google Shape;641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29598214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5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41" name="Google Shape;641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8548446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68" name="Google Shape;368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99241606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5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41" name="Google Shape;641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55158667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5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41" name="Google Shape;641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72809408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5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41" name="Google Shape;641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82754061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5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41" name="Google Shape;641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48133622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5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41" name="Google Shape;641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82767412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5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41" name="Google Shape;641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763660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68" name="Google Shape;368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92540926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68" name="Google Shape;368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50947918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5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41" name="Google Shape;641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5958178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5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41" name="Google Shape;641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41506824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5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41" name="Google Shape;641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66122542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5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41" name="Google Shape;641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0907584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5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41" name="Google Shape;641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05915559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5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41" name="Google Shape;641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84369103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68" name="Google Shape;368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85585789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5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41" name="Google Shape;641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90459907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68" name="Google Shape;368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0134284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5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41" name="Google Shape;641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89585737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5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41" name="Google Shape;641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8458264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5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41" name="Google Shape;641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3939005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68" name="Google Shape;368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378846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5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41" name="Google Shape;641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3863866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5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41" name="Google Shape;641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6186592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5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41" name="Google Shape;641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4252231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ONLY" type="tx">
  <p:cSld name="TITLE_AND_BODY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/>
          <p:nvPr/>
        </p:nvSpPr>
        <p:spPr>
          <a:xfrm>
            <a:off x="6724494" y="2909455"/>
            <a:ext cx="3001200" cy="3001200"/>
          </a:xfrm>
          <a:prstGeom prst="ellipse">
            <a:avLst/>
          </a:prstGeom>
          <a:gradFill>
            <a:gsLst>
              <a:gs pos="0">
                <a:srgbClr val="91ADE9">
                  <a:alpha val="0"/>
                </a:srgbClr>
              </a:gs>
              <a:gs pos="10000">
                <a:srgbClr val="91ADE9">
                  <a:alpha val="0"/>
                </a:srgbClr>
              </a:gs>
              <a:gs pos="90000">
                <a:srgbClr val="91ADE9">
                  <a:alpha val="20000"/>
                </a:srgbClr>
              </a:gs>
              <a:gs pos="100000">
                <a:srgbClr val="91ADE9">
                  <a:alpha val="20000"/>
                </a:srgbClr>
              </a:gs>
            </a:gsLst>
            <a:lin ang="2700006" scaled="0"/>
          </a:gra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3;p3"/>
          <p:cNvSpPr/>
          <p:nvPr/>
        </p:nvSpPr>
        <p:spPr>
          <a:xfrm>
            <a:off x="-755576" y="-1543164"/>
            <a:ext cx="5045100" cy="5045100"/>
          </a:xfrm>
          <a:prstGeom prst="ellipse">
            <a:avLst/>
          </a:prstGeom>
          <a:gradFill>
            <a:gsLst>
              <a:gs pos="0">
                <a:srgbClr val="91ADE9">
                  <a:alpha val="0"/>
                </a:srgbClr>
              </a:gs>
              <a:gs pos="75000">
                <a:srgbClr val="91ADE9">
                  <a:alpha val="20000"/>
                </a:srgbClr>
              </a:gs>
              <a:gs pos="100000">
                <a:srgbClr val="91ADE9">
                  <a:alpha val="20000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702046" y="386490"/>
            <a:ext cx="6776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2E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039804" y="481517"/>
            <a:ext cx="3705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32323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3232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3232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3232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3232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3232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3232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3232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3232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16" name="Google Shape;16;p3" descr="logo-13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510711" y="4608594"/>
            <a:ext cx="898646" cy="190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3"/>
          <p:cNvSpPr txBox="1">
            <a:spLocks noGrp="1"/>
          </p:cNvSpPr>
          <p:nvPr>
            <p:ph type="body" idx="1"/>
          </p:nvPr>
        </p:nvSpPr>
        <p:spPr>
          <a:xfrm>
            <a:off x="719138" y="1212117"/>
            <a:ext cx="4938600" cy="10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Char char="■"/>
              <a:defRPr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Char char="●"/>
              <a:defRPr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Char char="○"/>
              <a:defRPr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Char char="■"/>
              <a:defRPr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етология">
  <p:cSld name="CUSTOM">
    <p:bg>
      <p:bgPr>
        <a:gradFill>
          <a:gsLst>
            <a:gs pos="0">
              <a:srgbClr val="EA5551"/>
            </a:gs>
            <a:gs pos="11300">
              <a:srgbClr val="EA5551"/>
            </a:gs>
            <a:gs pos="100000">
              <a:srgbClr val="FFB73D"/>
            </a:gs>
          </a:gsLst>
          <a:lin ang="20399589" scaled="0"/>
        </a:grad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>
            <a:spLocks noGrp="1"/>
          </p:cNvSpPr>
          <p:nvPr>
            <p:ph type="title"/>
          </p:nvPr>
        </p:nvSpPr>
        <p:spPr>
          <a:xfrm>
            <a:off x="731263" y="408709"/>
            <a:ext cx="6776400" cy="5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8039804" y="487287"/>
            <a:ext cx="370500" cy="14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21" name="Google Shape;21;p4" descr="logo-14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507656" y="4608594"/>
            <a:ext cx="901701" cy="19132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719138" y="1212117"/>
            <a:ext cx="4938600" cy="10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roxima Nova"/>
              <a:buNone/>
              <a:defRPr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roxima Nova"/>
              <a:buNone/>
              <a:defRPr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roxima Nova"/>
              <a:buNone/>
              <a:defRPr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roxima Nova"/>
              <a:buNone/>
              <a:defRPr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roxima Nova"/>
              <a:buNone/>
              <a:defRPr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roxima Nova"/>
              <a:buChar char="■"/>
              <a:defRPr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roxima Nova"/>
              <a:buChar char="●"/>
              <a:defRPr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roxima Nova"/>
              <a:buChar char="○"/>
              <a:defRPr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roxima Nova"/>
              <a:buChar char="■"/>
              <a:defRPr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етология" type="blank">
  <p:cSld name="BLANK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039804" y="481517"/>
            <a:ext cx="3705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32323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3232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3232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3232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3232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3232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3232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3232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3232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25" name="Google Shape;25;p5"/>
          <p:cNvSpPr/>
          <p:nvPr/>
        </p:nvSpPr>
        <p:spPr>
          <a:xfrm>
            <a:off x="6473338" y="2472341"/>
            <a:ext cx="3001200" cy="3001200"/>
          </a:xfrm>
          <a:prstGeom prst="ellipse">
            <a:avLst/>
          </a:prstGeom>
          <a:gradFill>
            <a:gsLst>
              <a:gs pos="0">
                <a:srgbClr val="91ADE9">
                  <a:alpha val="0"/>
                </a:srgbClr>
              </a:gs>
              <a:gs pos="100000">
                <a:srgbClr val="FFFFFF">
                  <a:alpha val="17647"/>
                </a:srgbClr>
              </a:gs>
            </a:gsLst>
            <a:lin ang="2700006" scaled="0"/>
          </a:gra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26;p5"/>
          <p:cNvSpPr/>
          <p:nvPr/>
        </p:nvSpPr>
        <p:spPr>
          <a:xfrm>
            <a:off x="-262173" y="-1302386"/>
            <a:ext cx="7071900" cy="7071900"/>
          </a:xfrm>
          <a:prstGeom prst="ellipse">
            <a:avLst/>
          </a:prstGeom>
          <a:gradFill>
            <a:gsLst>
              <a:gs pos="0">
                <a:srgbClr val="91ADE9">
                  <a:alpha val="0"/>
                </a:srgbClr>
              </a:gs>
              <a:gs pos="100000">
                <a:srgbClr val="FFFFFF">
                  <a:alpha val="17647"/>
                </a:srgbClr>
              </a:gs>
            </a:gsLst>
            <a:lin ang="2700006" scaled="0"/>
          </a:gra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" name="Google Shape;27;p5" descr="logo-13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510711" y="4608594"/>
            <a:ext cx="898646" cy="190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етология">
  <p:cSld name="TITLE_AND_BODY_1">
    <p:bg>
      <p:bgPr>
        <a:gradFill>
          <a:gsLst>
            <a:gs pos="0">
              <a:srgbClr val="351C75"/>
            </a:gs>
            <a:gs pos="100000">
              <a:srgbClr val="1155CC"/>
            </a:gs>
          </a:gsLst>
          <a:lin ang="18900044" scaled="0"/>
        </a:gra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 txBox="1">
            <a:spLocks noGrp="1"/>
          </p:cNvSpPr>
          <p:nvPr>
            <p:ph type="title"/>
          </p:nvPr>
        </p:nvSpPr>
        <p:spPr>
          <a:xfrm>
            <a:off x="702046" y="386490"/>
            <a:ext cx="6776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sldNum" idx="12"/>
          </p:nvPr>
        </p:nvSpPr>
        <p:spPr>
          <a:xfrm>
            <a:off x="8039804" y="481517"/>
            <a:ext cx="3705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44" name="Google Shape;44;p9" descr="logo-14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507656" y="4608594"/>
            <a:ext cx="901701" cy="191320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9"/>
          <p:cNvSpPr txBox="1">
            <a:spLocks noGrp="1"/>
          </p:cNvSpPr>
          <p:nvPr>
            <p:ph type="body" idx="1"/>
          </p:nvPr>
        </p:nvSpPr>
        <p:spPr>
          <a:xfrm>
            <a:off x="719138" y="1212117"/>
            <a:ext cx="4938600" cy="10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roxima Nova"/>
              <a:buNone/>
              <a:defRPr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roxima Nova"/>
              <a:buNone/>
              <a:defRPr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roxima Nova"/>
              <a:buNone/>
              <a:defRPr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roxima Nova"/>
              <a:buNone/>
              <a:defRPr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roxima Nova"/>
              <a:buNone/>
              <a:defRPr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roxima Nova"/>
              <a:buChar char="■"/>
              <a:defRPr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roxima Nova"/>
              <a:buChar char="●"/>
              <a:defRPr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roxima Nova"/>
              <a:buChar char="○"/>
              <a:defRPr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roxima Nova"/>
              <a:buChar char="■"/>
              <a:defRPr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Нетология">
  <p:cSld name="MAIN_POINT_1">
    <p:bg>
      <p:bgPr>
        <a:gradFill>
          <a:gsLst>
            <a:gs pos="0">
              <a:srgbClr val="41AEEB"/>
            </a:gs>
            <a:gs pos="11300">
              <a:srgbClr val="41AEEB"/>
            </a:gs>
            <a:gs pos="100000">
              <a:srgbClr val="2B65F5"/>
            </a:gs>
          </a:gsLst>
          <a:lin ang="20399589" scaled="0"/>
        </a:grad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>
            <a:spLocks noGrp="1"/>
          </p:cNvSpPr>
          <p:nvPr>
            <p:ph type="title"/>
          </p:nvPr>
        </p:nvSpPr>
        <p:spPr>
          <a:xfrm>
            <a:off x="725966" y="340424"/>
            <a:ext cx="6367800" cy="7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rial"/>
              <a:buNone/>
              <a:defRPr sz="48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pic>
        <p:nvPicPr>
          <p:cNvPr id="48" name="Google Shape;48;p10" descr="Google Shape;56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822460" y="411969"/>
            <a:ext cx="595574" cy="595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CF6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ftr" idx="11"/>
          </p:nvPr>
        </p:nvSpPr>
        <p:spPr>
          <a:xfrm>
            <a:off x="731263" y="4608594"/>
            <a:ext cx="3086100" cy="1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E9FA1"/>
              </a:buClr>
              <a:buSzPts val="1000"/>
              <a:buFont typeface="Proxima Nova"/>
              <a:buNone/>
              <a:defRPr sz="1000" b="0" i="0" u="none" strike="noStrike" cap="none">
                <a:solidFill>
                  <a:srgbClr val="9E9FA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4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4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4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4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4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4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4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4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731263" y="408709"/>
            <a:ext cx="6776400" cy="5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2E"/>
              </a:buClr>
              <a:buSzPts val="2000"/>
              <a:buFont typeface="Proxima Nova"/>
              <a:buNone/>
              <a:defRPr sz="2000" b="1" i="0" u="none" strike="noStrike" cap="none">
                <a:solidFill>
                  <a:srgbClr val="31312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039804" y="487287"/>
            <a:ext cx="370500" cy="14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32323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3232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3232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3232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3232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3232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3232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3232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3232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5" r:id="rId4"/>
    <p:sldLayoutId id="2147483656" r:id="rId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53">
          <p15:clr>
            <a:srgbClr val="F26B43"/>
          </p15:clr>
        </p15:guide>
        <p15:guide id="2" pos="5307">
          <p15:clr>
            <a:srgbClr val="F26B43"/>
          </p15:clr>
        </p15:guide>
        <p15:guide id="3" orient="horz" pos="259">
          <p15:clr>
            <a:srgbClr val="F26B43"/>
          </p15:clr>
        </p15:guide>
        <p15:guide id="4" orient="horz" pos="2845">
          <p15:clr>
            <a:srgbClr val="F26B43"/>
          </p15:clr>
        </p15:guide>
        <p15:guide id="5" orient="horz" pos="577">
          <p15:clr>
            <a:srgbClr val="F26B43"/>
          </p15:clr>
        </p15:guide>
        <p15:guide id="6" orient="horz" pos="75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4" Type="http://schemas.openxmlformats.org/officeDocument/2006/relationships/image" Target="../media/image9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www.cbr-xml-daily.ru/daily_json.js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br-xml-daily.ru/daily_json.js" TargetMode="External"/><Relationship Id="rId4" Type="http://schemas.openxmlformats.org/officeDocument/2006/relationships/image" Target="../media/image13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4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5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6.tif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7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24B4EB"/>
            </a:gs>
            <a:gs pos="99548">
              <a:srgbClr val="2B55F6"/>
            </a:gs>
            <a:gs pos="100000">
              <a:srgbClr val="2B55F6"/>
            </a:gs>
          </a:gsLst>
          <a:lin ang="2700000" scaled="0"/>
        </a:gradFill>
        <a:effectLst/>
      </p:bgPr>
    </p:bg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2"/>
          <p:cNvSpPr txBox="1"/>
          <p:nvPr/>
        </p:nvSpPr>
        <p:spPr>
          <a:xfrm>
            <a:off x="691784" y="3937402"/>
            <a:ext cx="2619749" cy="513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FFFFFF"/>
              </a:buClr>
              <a:buSzPts val="1800"/>
            </a:pPr>
            <a:r>
              <a:rPr lang="ru-RU" sz="1800" b="1" dirty="0" smtClean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Константин </a:t>
            </a:r>
            <a:r>
              <a:rPr lang="ru-RU" sz="1800" b="1" dirty="0" err="1" smtClean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Башевой</a:t>
            </a:r>
            <a:endParaRPr b="1" dirty="0">
              <a:latin typeface="Proxima Nova"/>
              <a:ea typeface="Proxima Nova"/>
              <a:cs typeface="Proxima Nova"/>
              <a:sym typeface="Proxima Nova"/>
            </a:endParaRPr>
          </a:p>
          <a:p>
            <a:pPr>
              <a:buClr>
                <a:srgbClr val="FFFFFF"/>
              </a:buClr>
              <a:buSzPts val="1200"/>
            </a:pPr>
            <a:r>
              <a:rPr lang="ru-RU" sz="1200" dirty="0" smtClean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Аналитик-разработчик, Яндекс</a:t>
            </a:r>
            <a:endParaRPr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13" name="Google Shape;313;p32" descr="Google Shape;56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22460" y="411969"/>
            <a:ext cx="595574" cy="595574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32"/>
          <p:cNvSpPr txBox="1"/>
          <p:nvPr/>
        </p:nvSpPr>
        <p:spPr>
          <a:xfrm>
            <a:off x="691784" y="447501"/>
            <a:ext cx="6367801" cy="1223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80000"/>
              </a:lnSpc>
              <a:buClr>
                <a:srgbClr val="FFFFFF"/>
              </a:buClr>
              <a:buSzPts val="5300"/>
            </a:pPr>
            <a:r>
              <a:rPr lang="ru-RU" sz="5300" b="1" dirty="0" smtClean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Классы в </a:t>
            </a:r>
            <a:r>
              <a:rPr lang="en-US" sz="5300" b="1" dirty="0" smtClean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Python</a:t>
            </a:r>
            <a:endParaRPr sz="5300" b="1" dirty="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1161048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62"/>
          <p:cNvSpPr txBox="1">
            <a:spLocks noGrp="1"/>
          </p:cNvSpPr>
          <p:nvPr>
            <p:ph type="title"/>
          </p:nvPr>
        </p:nvSpPr>
        <p:spPr>
          <a:xfrm>
            <a:off x="702046" y="386490"/>
            <a:ext cx="6776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2E"/>
              </a:buClr>
              <a:buSzPts val="2000"/>
              <a:buFont typeface="Arial"/>
              <a:buNone/>
            </a:pPr>
            <a:r>
              <a:rPr lang="ru-RU" dirty="0" smtClean="0"/>
              <a:t>Что было раньше?</a:t>
            </a:r>
            <a:endParaRPr dirty="0"/>
          </a:p>
        </p:txBody>
      </p:sp>
      <p:sp>
        <p:nvSpPr>
          <p:cNvPr id="650" name="Google Shape;650;p62"/>
          <p:cNvSpPr txBox="1">
            <a:spLocks noGrp="1"/>
          </p:cNvSpPr>
          <p:nvPr>
            <p:ph type="sldNum" idx="12"/>
          </p:nvPr>
        </p:nvSpPr>
        <p:spPr>
          <a:xfrm>
            <a:off x="8039804" y="481517"/>
            <a:ext cx="3705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fld id="{00000000-1234-1234-1234-123412341234}" type="slidenum">
              <a:rPr lang="ru-RU"/>
              <a:pPr/>
              <a:t>10</a:t>
            </a:fld>
            <a:endParaRPr/>
          </a:p>
        </p:txBody>
      </p:sp>
      <p:sp>
        <p:nvSpPr>
          <p:cNvPr id="7" name="Google Shape;649;p62"/>
          <p:cNvSpPr txBox="1">
            <a:spLocks/>
          </p:cNvSpPr>
          <p:nvPr/>
        </p:nvSpPr>
        <p:spPr>
          <a:xfrm>
            <a:off x="702046" y="1060894"/>
            <a:ext cx="6485138" cy="3419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2E"/>
              </a:buClr>
              <a:buSzPts val="1800"/>
              <a:buFont typeface="Proxima Nova"/>
              <a:buNone/>
              <a:defRPr sz="2000" b="1" i="0" u="none" strike="noStrike" cap="none">
                <a:solidFill>
                  <a:srgbClr val="31312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>
              <a:buSzPts val="2000"/>
            </a:pPr>
            <a:r>
              <a:rPr lang="ru-RU" dirty="0" smtClean="0"/>
              <a:t>Примерные требования к аналитикам</a:t>
            </a:r>
          </a:p>
          <a:p>
            <a:pPr>
              <a:lnSpc>
                <a:spcPct val="150000"/>
              </a:lnSpc>
              <a:buSzPts val="2000"/>
            </a:pPr>
            <a:r>
              <a:rPr lang="ru-RU" dirty="0" smtClean="0"/>
              <a:t>2004 </a:t>
            </a:r>
            <a:r>
              <a:rPr lang="mr-IN" dirty="0" smtClean="0"/>
              <a:t>–</a:t>
            </a:r>
            <a:r>
              <a:rPr lang="ru-RU" dirty="0"/>
              <a:t> </a:t>
            </a:r>
            <a:r>
              <a:rPr lang="ru-RU" dirty="0" smtClean="0"/>
              <a:t>может что-то посчитать</a:t>
            </a:r>
          </a:p>
          <a:p>
            <a:pPr>
              <a:lnSpc>
                <a:spcPct val="150000"/>
              </a:lnSpc>
              <a:buSzPts val="2000"/>
            </a:pPr>
            <a:r>
              <a:rPr lang="ru-RU" dirty="0" smtClean="0"/>
              <a:t>2009 </a:t>
            </a:r>
            <a:r>
              <a:rPr lang="mr-IN" dirty="0" smtClean="0"/>
              <a:t>–</a:t>
            </a:r>
            <a:r>
              <a:rPr lang="ru-RU" dirty="0" smtClean="0"/>
              <a:t> хорошо знает </a:t>
            </a:r>
            <a:r>
              <a:rPr lang="en-US" dirty="0" smtClean="0"/>
              <a:t>Excel</a:t>
            </a:r>
          </a:p>
          <a:p>
            <a:pPr>
              <a:lnSpc>
                <a:spcPct val="150000"/>
              </a:lnSpc>
              <a:buSzPts val="2000"/>
            </a:pPr>
            <a:r>
              <a:rPr lang="en-US" dirty="0" smtClean="0"/>
              <a:t>2013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ru-RU" dirty="0" smtClean="0"/>
              <a:t>знает </a:t>
            </a:r>
            <a:r>
              <a:rPr lang="en-US" dirty="0" smtClean="0"/>
              <a:t>SQL, </a:t>
            </a:r>
            <a:r>
              <a:rPr lang="ru-RU" dirty="0" smtClean="0"/>
              <a:t>имел дело с программированием</a:t>
            </a:r>
          </a:p>
          <a:p>
            <a:pPr>
              <a:lnSpc>
                <a:spcPct val="150000"/>
              </a:lnSpc>
              <a:buSzPts val="2000"/>
            </a:pPr>
            <a:r>
              <a:rPr lang="ru-RU" dirty="0" smtClean="0"/>
              <a:t>2015 </a:t>
            </a:r>
            <a:r>
              <a:rPr lang="mr-IN" dirty="0" smtClean="0"/>
              <a:t>–</a:t>
            </a:r>
            <a:r>
              <a:rPr lang="ru-RU" dirty="0" smtClean="0"/>
              <a:t> с ходу решает простые задачи на </a:t>
            </a:r>
            <a:r>
              <a:rPr lang="en-US" dirty="0" smtClean="0"/>
              <a:t>python</a:t>
            </a:r>
          </a:p>
        </p:txBody>
      </p:sp>
    </p:spTree>
    <p:extLst>
      <p:ext uri="{BB962C8B-B14F-4D97-AF65-F5344CB8AC3E}">
        <p14:creationId xmlns:p14="http://schemas.microsoft.com/office/powerpoint/2010/main" val="1432891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62"/>
          <p:cNvSpPr txBox="1">
            <a:spLocks noGrp="1"/>
          </p:cNvSpPr>
          <p:nvPr>
            <p:ph type="title"/>
          </p:nvPr>
        </p:nvSpPr>
        <p:spPr>
          <a:xfrm>
            <a:off x="702046" y="386490"/>
            <a:ext cx="6776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2E"/>
              </a:buClr>
              <a:buSzPts val="2000"/>
              <a:buFont typeface="Arial"/>
              <a:buNone/>
            </a:pPr>
            <a:r>
              <a:rPr lang="ru-RU" dirty="0" smtClean="0"/>
              <a:t>Что было раньше?</a:t>
            </a:r>
            <a:endParaRPr dirty="0"/>
          </a:p>
        </p:txBody>
      </p:sp>
      <p:sp>
        <p:nvSpPr>
          <p:cNvPr id="650" name="Google Shape;650;p62"/>
          <p:cNvSpPr txBox="1">
            <a:spLocks noGrp="1"/>
          </p:cNvSpPr>
          <p:nvPr>
            <p:ph type="sldNum" idx="12"/>
          </p:nvPr>
        </p:nvSpPr>
        <p:spPr>
          <a:xfrm>
            <a:off x="8039804" y="481517"/>
            <a:ext cx="3705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fld id="{00000000-1234-1234-1234-123412341234}" type="slidenum">
              <a:rPr lang="ru-RU"/>
              <a:pPr/>
              <a:t>11</a:t>
            </a:fld>
            <a:endParaRPr/>
          </a:p>
        </p:txBody>
      </p:sp>
      <p:sp>
        <p:nvSpPr>
          <p:cNvPr id="7" name="Google Shape;649;p62"/>
          <p:cNvSpPr txBox="1">
            <a:spLocks/>
          </p:cNvSpPr>
          <p:nvPr/>
        </p:nvSpPr>
        <p:spPr>
          <a:xfrm>
            <a:off x="702046" y="1060894"/>
            <a:ext cx="6485138" cy="3419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2E"/>
              </a:buClr>
              <a:buSzPts val="1800"/>
              <a:buFont typeface="Proxima Nova"/>
              <a:buNone/>
              <a:defRPr sz="2000" b="1" i="0" u="none" strike="noStrike" cap="none">
                <a:solidFill>
                  <a:srgbClr val="31312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>
              <a:buSzPts val="2000"/>
            </a:pPr>
            <a:r>
              <a:rPr lang="ru-RU" dirty="0" smtClean="0"/>
              <a:t>Примерные требования к аналитикам</a:t>
            </a:r>
          </a:p>
          <a:p>
            <a:pPr>
              <a:lnSpc>
                <a:spcPct val="150000"/>
              </a:lnSpc>
              <a:buSzPts val="2000"/>
            </a:pPr>
            <a:r>
              <a:rPr lang="ru-RU" dirty="0" smtClean="0"/>
              <a:t>2004 </a:t>
            </a:r>
            <a:r>
              <a:rPr lang="mr-IN" dirty="0" smtClean="0"/>
              <a:t>–</a:t>
            </a:r>
            <a:r>
              <a:rPr lang="ru-RU" dirty="0"/>
              <a:t> </a:t>
            </a:r>
            <a:r>
              <a:rPr lang="ru-RU" dirty="0" smtClean="0"/>
              <a:t>может что-то посчитать</a:t>
            </a:r>
          </a:p>
          <a:p>
            <a:pPr>
              <a:lnSpc>
                <a:spcPct val="150000"/>
              </a:lnSpc>
              <a:buSzPts val="2000"/>
            </a:pPr>
            <a:r>
              <a:rPr lang="ru-RU" dirty="0" smtClean="0"/>
              <a:t>2009 </a:t>
            </a:r>
            <a:r>
              <a:rPr lang="mr-IN" dirty="0" smtClean="0"/>
              <a:t>–</a:t>
            </a:r>
            <a:r>
              <a:rPr lang="ru-RU" dirty="0" smtClean="0"/>
              <a:t> хорошо знает </a:t>
            </a:r>
            <a:r>
              <a:rPr lang="en-US" dirty="0" smtClean="0"/>
              <a:t>Excel</a:t>
            </a:r>
          </a:p>
          <a:p>
            <a:pPr>
              <a:lnSpc>
                <a:spcPct val="150000"/>
              </a:lnSpc>
              <a:buSzPts val="2000"/>
            </a:pPr>
            <a:r>
              <a:rPr lang="en-US" dirty="0" smtClean="0"/>
              <a:t>2013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ru-RU" dirty="0" smtClean="0"/>
              <a:t>знает </a:t>
            </a:r>
            <a:r>
              <a:rPr lang="en-US" dirty="0" smtClean="0"/>
              <a:t>SQL, </a:t>
            </a:r>
            <a:r>
              <a:rPr lang="ru-RU" dirty="0" smtClean="0"/>
              <a:t>имел дело с программированием</a:t>
            </a:r>
          </a:p>
          <a:p>
            <a:pPr>
              <a:lnSpc>
                <a:spcPct val="150000"/>
              </a:lnSpc>
              <a:buSzPts val="2000"/>
            </a:pPr>
            <a:r>
              <a:rPr lang="ru-RU" dirty="0" smtClean="0"/>
              <a:t>2015 </a:t>
            </a:r>
            <a:r>
              <a:rPr lang="mr-IN" dirty="0" smtClean="0"/>
              <a:t>–</a:t>
            </a:r>
            <a:r>
              <a:rPr lang="ru-RU" dirty="0" smtClean="0"/>
              <a:t> с ходу решает простые задачи на </a:t>
            </a:r>
            <a:r>
              <a:rPr lang="en-US" dirty="0" smtClean="0"/>
              <a:t>python</a:t>
            </a:r>
          </a:p>
          <a:p>
            <a:pPr>
              <a:lnSpc>
                <a:spcPct val="150000"/>
              </a:lnSpc>
              <a:buSzPts val="2000"/>
            </a:pPr>
            <a:r>
              <a:rPr lang="en-US" dirty="0" smtClean="0"/>
              <a:t>2017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ru-RU" dirty="0" smtClean="0"/>
              <a:t>уровень стажера / младшего разработчика</a:t>
            </a:r>
            <a:endParaRPr lang="en-US" dirty="0" smtClean="0"/>
          </a:p>
          <a:p>
            <a:pPr>
              <a:lnSpc>
                <a:spcPct val="150000"/>
              </a:lnSpc>
              <a:buSzPts val="2000"/>
            </a:pPr>
            <a:r>
              <a:rPr lang="en-US" dirty="0" smtClean="0"/>
              <a:t>2019 </a:t>
            </a:r>
            <a:r>
              <a:rPr lang="mr-IN" dirty="0" smtClean="0"/>
              <a:t>–</a:t>
            </a:r>
            <a:r>
              <a:rPr lang="en-US" dirty="0" smtClean="0"/>
              <a:t> code review </a:t>
            </a:r>
            <a:r>
              <a:rPr lang="ru-RU" dirty="0" smtClean="0"/>
              <a:t>для тестовых заданий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07085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62"/>
          <p:cNvSpPr txBox="1">
            <a:spLocks noGrp="1"/>
          </p:cNvSpPr>
          <p:nvPr>
            <p:ph type="sldNum" idx="12"/>
          </p:nvPr>
        </p:nvSpPr>
        <p:spPr>
          <a:xfrm>
            <a:off x="8039804" y="481517"/>
            <a:ext cx="3705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fld id="{00000000-1234-1234-1234-123412341234}" type="slidenum">
              <a:rPr lang="ru-RU"/>
              <a:pPr/>
              <a:t>12</a:t>
            </a:fld>
            <a:endParaRPr/>
          </a:p>
        </p:txBody>
      </p:sp>
      <p:sp>
        <p:nvSpPr>
          <p:cNvPr id="7" name="Google Shape;649;p62"/>
          <p:cNvSpPr txBox="1">
            <a:spLocks/>
          </p:cNvSpPr>
          <p:nvPr/>
        </p:nvSpPr>
        <p:spPr>
          <a:xfrm>
            <a:off x="1090692" y="2341054"/>
            <a:ext cx="7134362" cy="12891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2E"/>
              </a:buClr>
              <a:buSzPts val="1800"/>
              <a:buFont typeface="Proxima Nova"/>
              <a:buNone/>
              <a:defRPr sz="2000" b="1" i="0" u="none" strike="noStrike" cap="none">
                <a:solidFill>
                  <a:srgbClr val="31312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algn="ctr">
              <a:buSzPts val="2000"/>
            </a:pPr>
            <a:r>
              <a:rPr lang="ru-RU" sz="3200" smtClean="0"/>
              <a:t>Технические требования растут</a:t>
            </a:r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2029682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24B4EB"/>
            </a:gs>
            <a:gs pos="99548">
              <a:srgbClr val="2B55F6"/>
            </a:gs>
            <a:gs pos="100000">
              <a:srgbClr val="2B55F6"/>
            </a:gs>
          </a:gsLst>
          <a:lin ang="2700000" scaled="0"/>
        </a:gradFill>
        <a:effectLst/>
      </p:bgPr>
    </p:bg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0" name="Google Shape;370;p38" descr="logo-14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07656" y="4608594"/>
            <a:ext cx="901701" cy="191320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38"/>
          <p:cNvSpPr txBox="1"/>
          <p:nvPr/>
        </p:nvSpPr>
        <p:spPr>
          <a:xfrm>
            <a:off x="701750" y="2764250"/>
            <a:ext cx="6951778" cy="56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>
              <a:lnSpc>
                <a:spcPct val="60000"/>
              </a:lnSpc>
              <a:buClr>
                <a:srgbClr val="30312E"/>
              </a:buClr>
              <a:buSzPts val="4200"/>
            </a:pPr>
            <a:r>
              <a:rPr lang="ru-RU" sz="4200" b="1" dirty="0" smtClean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Что мы знаем </a:t>
            </a:r>
            <a:r>
              <a:rPr lang="ru-RU" sz="4200" b="1" smtClean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о функциях</a:t>
            </a:r>
            <a:endParaRPr sz="4200" b="1" dirty="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74" name="Google Shape;374;p38"/>
          <p:cNvSpPr txBox="1">
            <a:spLocks noGrp="1"/>
          </p:cNvSpPr>
          <p:nvPr>
            <p:ph type="sldNum" idx="12"/>
          </p:nvPr>
        </p:nvSpPr>
        <p:spPr>
          <a:xfrm>
            <a:off x="8039804" y="487287"/>
            <a:ext cx="370500" cy="14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lnSpc>
                <a:spcPct val="90000"/>
              </a:lnSpc>
            </a:pPr>
            <a:fld id="{00000000-1234-1234-1234-123412341234}" type="slidenum">
              <a:rPr lang="ru-RU">
                <a:solidFill>
                  <a:srgbClr val="FFFFFF"/>
                </a:solidFill>
              </a:rPr>
              <a:pPr>
                <a:lnSpc>
                  <a:spcPct val="90000"/>
                </a:lnSpc>
              </a:pPr>
              <a:t>13</a:t>
            </a:fld>
            <a:endParaRPr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2654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62"/>
          <p:cNvSpPr txBox="1">
            <a:spLocks noGrp="1"/>
          </p:cNvSpPr>
          <p:nvPr>
            <p:ph type="title"/>
          </p:nvPr>
        </p:nvSpPr>
        <p:spPr>
          <a:xfrm>
            <a:off x="702046" y="386490"/>
            <a:ext cx="6776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2E"/>
              </a:buClr>
              <a:buSzPts val="2000"/>
              <a:buFont typeface="Arial"/>
              <a:buNone/>
            </a:pPr>
            <a:r>
              <a:rPr lang="ru-RU" dirty="0" smtClean="0"/>
              <a:t>Упрощают код</a:t>
            </a:r>
            <a:endParaRPr dirty="0"/>
          </a:p>
        </p:txBody>
      </p:sp>
      <p:sp>
        <p:nvSpPr>
          <p:cNvPr id="650" name="Google Shape;650;p62"/>
          <p:cNvSpPr txBox="1">
            <a:spLocks noGrp="1"/>
          </p:cNvSpPr>
          <p:nvPr>
            <p:ph type="sldNum" idx="12"/>
          </p:nvPr>
        </p:nvSpPr>
        <p:spPr>
          <a:xfrm>
            <a:off x="8039804" y="481517"/>
            <a:ext cx="3705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fld id="{00000000-1234-1234-1234-123412341234}" type="slidenum">
              <a:rPr lang="ru-RU"/>
              <a:pPr/>
              <a:t>14</a:t>
            </a:fld>
            <a:endParaRPr/>
          </a:p>
        </p:txBody>
      </p:sp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830" y="1666931"/>
            <a:ext cx="3177463" cy="2094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828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62"/>
          <p:cNvSpPr txBox="1">
            <a:spLocks noGrp="1"/>
          </p:cNvSpPr>
          <p:nvPr>
            <p:ph type="title"/>
          </p:nvPr>
        </p:nvSpPr>
        <p:spPr>
          <a:xfrm>
            <a:off x="702046" y="386490"/>
            <a:ext cx="6776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2E"/>
              </a:buClr>
              <a:buSzPts val="2000"/>
              <a:buFont typeface="Arial"/>
              <a:buNone/>
            </a:pPr>
            <a:r>
              <a:rPr lang="ru-RU" dirty="0" smtClean="0"/>
              <a:t>Упрощают код</a:t>
            </a:r>
            <a:endParaRPr dirty="0"/>
          </a:p>
        </p:txBody>
      </p:sp>
      <p:sp>
        <p:nvSpPr>
          <p:cNvPr id="650" name="Google Shape;650;p62"/>
          <p:cNvSpPr txBox="1">
            <a:spLocks noGrp="1"/>
          </p:cNvSpPr>
          <p:nvPr>
            <p:ph type="sldNum" idx="12"/>
          </p:nvPr>
        </p:nvSpPr>
        <p:spPr>
          <a:xfrm>
            <a:off x="8039804" y="481517"/>
            <a:ext cx="3705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fld id="{00000000-1234-1234-1234-123412341234}" type="slidenum">
              <a:rPr lang="ru-RU"/>
              <a:pPr/>
              <a:t>15</a:t>
            </a:fld>
            <a:endParaRPr/>
          </a:p>
        </p:txBody>
      </p:sp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830" y="1666931"/>
            <a:ext cx="3177463" cy="2094837"/>
          </a:xfrm>
          <a:prstGeom prst="rect">
            <a:avLst/>
          </a:prstGeom>
        </p:spPr>
      </p:pic>
      <p:sp>
        <p:nvSpPr>
          <p:cNvPr id="8" name="Стрелка вправо 7"/>
          <p:cNvSpPr/>
          <p:nvPr/>
        </p:nvSpPr>
        <p:spPr>
          <a:xfrm>
            <a:off x="3562060" y="2548614"/>
            <a:ext cx="628770" cy="331470"/>
          </a:xfrm>
          <a:prstGeom prst="rightArrow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pic>
        <p:nvPicPr>
          <p:cNvPr id="9" name="Изображение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2433" y="2079109"/>
            <a:ext cx="4520791" cy="127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638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62"/>
          <p:cNvSpPr txBox="1">
            <a:spLocks noGrp="1"/>
          </p:cNvSpPr>
          <p:nvPr>
            <p:ph type="title"/>
          </p:nvPr>
        </p:nvSpPr>
        <p:spPr>
          <a:xfrm>
            <a:off x="702046" y="386490"/>
            <a:ext cx="6776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2E"/>
              </a:buClr>
              <a:buSzPts val="2000"/>
              <a:buFont typeface="Arial"/>
              <a:buNone/>
            </a:pPr>
            <a:r>
              <a:rPr lang="ru-RU" dirty="0" smtClean="0"/>
              <a:t>Легко тестировать на всем диапазоне параметров</a:t>
            </a:r>
            <a:endParaRPr dirty="0"/>
          </a:p>
        </p:txBody>
      </p:sp>
      <p:sp>
        <p:nvSpPr>
          <p:cNvPr id="650" name="Google Shape;650;p62"/>
          <p:cNvSpPr txBox="1">
            <a:spLocks noGrp="1"/>
          </p:cNvSpPr>
          <p:nvPr>
            <p:ph type="sldNum" idx="12"/>
          </p:nvPr>
        </p:nvSpPr>
        <p:spPr>
          <a:xfrm>
            <a:off x="8039804" y="481517"/>
            <a:ext cx="3705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fld id="{00000000-1234-1234-1234-123412341234}" type="slidenum">
              <a:rPr lang="ru-RU"/>
              <a:pPr/>
              <a:t>16</a:t>
            </a:fld>
            <a:endParaRPr/>
          </a:p>
        </p:txBody>
      </p:sp>
      <p:pic>
        <p:nvPicPr>
          <p:cNvPr id="7" name="Изображение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046" y="1764033"/>
            <a:ext cx="4114800" cy="260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49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62"/>
          <p:cNvSpPr txBox="1">
            <a:spLocks noGrp="1"/>
          </p:cNvSpPr>
          <p:nvPr>
            <p:ph type="title"/>
          </p:nvPr>
        </p:nvSpPr>
        <p:spPr>
          <a:xfrm>
            <a:off x="702046" y="386490"/>
            <a:ext cx="6776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2E"/>
              </a:buClr>
              <a:buSzPts val="2000"/>
              <a:buFont typeface="Arial"/>
              <a:buNone/>
            </a:pPr>
            <a:r>
              <a:rPr lang="ru-RU" dirty="0" smtClean="0"/>
              <a:t>Изменяем, не трогая остальной код</a:t>
            </a:r>
            <a:endParaRPr dirty="0"/>
          </a:p>
        </p:txBody>
      </p:sp>
      <p:sp>
        <p:nvSpPr>
          <p:cNvPr id="650" name="Google Shape;650;p62"/>
          <p:cNvSpPr txBox="1">
            <a:spLocks noGrp="1"/>
          </p:cNvSpPr>
          <p:nvPr>
            <p:ph type="sldNum" idx="12"/>
          </p:nvPr>
        </p:nvSpPr>
        <p:spPr>
          <a:xfrm>
            <a:off x="8039804" y="481517"/>
            <a:ext cx="3705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fld id="{00000000-1234-1234-1234-123412341234}" type="slidenum">
              <a:rPr lang="ru-RU"/>
              <a:pPr/>
              <a:t>17</a:t>
            </a:fld>
            <a:endParaRPr/>
          </a:p>
        </p:txBody>
      </p:sp>
      <p:pic>
        <p:nvPicPr>
          <p:cNvPr id="2" name="Изображение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0944" y="1397100"/>
            <a:ext cx="3328416" cy="2918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752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62"/>
          <p:cNvSpPr txBox="1">
            <a:spLocks noGrp="1"/>
          </p:cNvSpPr>
          <p:nvPr>
            <p:ph type="title"/>
          </p:nvPr>
        </p:nvSpPr>
        <p:spPr>
          <a:xfrm>
            <a:off x="702046" y="386490"/>
            <a:ext cx="6776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2E"/>
              </a:buClr>
              <a:buSzPts val="2000"/>
              <a:buFont typeface="Arial"/>
              <a:buNone/>
            </a:pPr>
            <a:r>
              <a:rPr lang="ru-RU" dirty="0" smtClean="0"/>
              <a:t>Упражнение для разминки</a:t>
            </a:r>
            <a:endParaRPr dirty="0"/>
          </a:p>
        </p:txBody>
      </p:sp>
      <p:sp>
        <p:nvSpPr>
          <p:cNvPr id="650" name="Google Shape;650;p62"/>
          <p:cNvSpPr txBox="1">
            <a:spLocks noGrp="1"/>
          </p:cNvSpPr>
          <p:nvPr>
            <p:ph type="sldNum" idx="12"/>
          </p:nvPr>
        </p:nvSpPr>
        <p:spPr>
          <a:xfrm>
            <a:off x="8039804" y="481517"/>
            <a:ext cx="3705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fld id="{00000000-1234-1234-1234-123412341234}" type="slidenum">
              <a:rPr lang="ru-RU"/>
              <a:pPr/>
              <a:t>18</a:t>
            </a:fld>
            <a:endParaRPr/>
          </a:p>
        </p:txBody>
      </p:sp>
      <p:pic>
        <p:nvPicPr>
          <p:cNvPr id="6" name="Изображение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8507" y="2917691"/>
            <a:ext cx="6202947" cy="812800"/>
          </a:xfrm>
          <a:prstGeom prst="rect">
            <a:avLst/>
          </a:prstGeom>
        </p:spPr>
      </p:pic>
      <p:sp>
        <p:nvSpPr>
          <p:cNvPr id="7" name="Google Shape;649;p62"/>
          <p:cNvSpPr txBox="1">
            <a:spLocks/>
          </p:cNvSpPr>
          <p:nvPr/>
        </p:nvSpPr>
        <p:spPr>
          <a:xfrm>
            <a:off x="702046" y="1307782"/>
            <a:ext cx="7234946" cy="10879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2E"/>
              </a:buClr>
              <a:buSzPts val="1800"/>
              <a:buFont typeface="Proxima Nova"/>
              <a:buNone/>
              <a:defRPr sz="2000" b="1" i="0" u="none" strike="noStrike" cap="none">
                <a:solidFill>
                  <a:srgbClr val="31312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>
              <a:buSzPts val="2000"/>
            </a:pPr>
            <a:r>
              <a:rPr lang="ru-RU" dirty="0" smtClean="0"/>
              <a:t>Дана строка со значениями, которые разделены запятыми.</a:t>
            </a:r>
          </a:p>
          <a:p>
            <a:pPr>
              <a:buSzPts val="2000"/>
            </a:pPr>
            <a:endParaRPr lang="ru-RU" dirty="0" smtClean="0"/>
          </a:p>
          <a:p>
            <a:pPr>
              <a:buSzPts val="2000"/>
            </a:pPr>
            <a:r>
              <a:rPr lang="ru-RU" dirty="0" smtClean="0"/>
              <a:t>Напишите функцию, которая считает число столбцов.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92801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24B4EB"/>
            </a:gs>
            <a:gs pos="99548">
              <a:srgbClr val="2B55F6"/>
            </a:gs>
            <a:gs pos="100000">
              <a:srgbClr val="2B55F6"/>
            </a:gs>
          </a:gsLst>
          <a:lin ang="2700000" scaled="0"/>
        </a:gradFill>
        <a:effectLst/>
      </p:bgPr>
    </p:bg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0" name="Google Shape;370;p38" descr="logo-14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07656" y="4608594"/>
            <a:ext cx="901701" cy="191320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38"/>
          <p:cNvSpPr txBox="1"/>
          <p:nvPr/>
        </p:nvSpPr>
        <p:spPr>
          <a:xfrm>
            <a:off x="701750" y="2764250"/>
            <a:ext cx="6951778" cy="56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>
              <a:lnSpc>
                <a:spcPct val="60000"/>
              </a:lnSpc>
              <a:buClr>
                <a:srgbClr val="30312E"/>
              </a:buClr>
              <a:buSzPts val="4200"/>
            </a:pPr>
            <a:r>
              <a:rPr lang="ru-RU" sz="4200" b="1" dirty="0" smtClean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Когда этого недостаточно</a:t>
            </a:r>
            <a:endParaRPr sz="4200" b="1" dirty="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74" name="Google Shape;374;p38"/>
          <p:cNvSpPr txBox="1">
            <a:spLocks noGrp="1"/>
          </p:cNvSpPr>
          <p:nvPr>
            <p:ph type="sldNum" idx="12"/>
          </p:nvPr>
        </p:nvSpPr>
        <p:spPr>
          <a:xfrm>
            <a:off x="8039804" y="487287"/>
            <a:ext cx="370500" cy="14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lnSpc>
                <a:spcPct val="90000"/>
              </a:lnSpc>
            </a:pPr>
            <a:fld id="{00000000-1234-1234-1234-123412341234}" type="slidenum">
              <a:rPr lang="ru-RU">
                <a:solidFill>
                  <a:srgbClr val="FFFFFF"/>
                </a:solidFill>
              </a:rPr>
              <a:pPr>
                <a:lnSpc>
                  <a:spcPct val="90000"/>
                </a:lnSpc>
              </a:pPr>
              <a:t>19</a:t>
            </a:fld>
            <a:endParaRPr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9562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34"/>
          <p:cNvSpPr/>
          <p:nvPr/>
        </p:nvSpPr>
        <p:spPr>
          <a:xfrm>
            <a:off x="6675557" y="3298720"/>
            <a:ext cx="2619748" cy="2619748"/>
          </a:xfrm>
          <a:prstGeom prst="ellipse">
            <a:avLst/>
          </a:prstGeom>
          <a:gradFill>
            <a:gsLst>
              <a:gs pos="0">
                <a:srgbClr val="FF7936">
                  <a:alpha val="0"/>
                </a:srgbClr>
              </a:gs>
              <a:gs pos="100000">
                <a:srgbClr val="FFB73D"/>
              </a:gs>
            </a:gsLst>
            <a:lin ang="2700000" scaled="0"/>
          </a:gra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" name="Google Shape;334;p34"/>
          <p:cNvSpPr/>
          <p:nvPr/>
        </p:nvSpPr>
        <p:spPr>
          <a:xfrm>
            <a:off x="-708145" y="-795447"/>
            <a:ext cx="4004761" cy="4004761"/>
          </a:xfrm>
          <a:prstGeom prst="ellipse">
            <a:avLst/>
          </a:prstGeom>
          <a:gradFill>
            <a:gsLst>
              <a:gs pos="0">
                <a:srgbClr val="FFB73D"/>
              </a:gs>
              <a:gs pos="90000">
                <a:srgbClr val="FF7936">
                  <a:alpha val="0"/>
                </a:srgbClr>
              </a:gs>
              <a:gs pos="100000">
                <a:srgbClr val="FF7936">
                  <a:alpha val="0"/>
                </a:srgbClr>
              </a:gs>
            </a:gsLst>
            <a:lin ang="2700000" scaled="0"/>
          </a:gra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5" name="Google Shape;335;p34" descr="logo-14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07656" y="4608594"/>
            <a:ext cx="901701" cy="191320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34"/>
          <p:cNvSpPr txBox="1"/>
          <p:nvPr/>
        </p:nvSpPr>
        <p:spPr>
          <a:xfrm>
            <a:off x="628152" y="2727079"/>
            <a:ext cx="3182111" cy="708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</a:pPr>
            <a:r>
              <a:rPr lang="ru-RU" sz="1600" b="1" i="0" u="none" strike="noStrike" cap="none" dirty="0" smtClean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Константин </a:t>
            </a:r>
            <a:r>
              <a:rPr lang="ru-RU" sz="1600" b="1" i="0" u="none" strike="noStrike" cap="none" dirty="0" err="1" smtClean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Башевой</a:t>
            </a:r>
            <a:r>
              <a:rPr lang="ru-RU" sz="1600" b="0" i="0" u="none" strike="noStrike" cap="none" dirty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/>
            </a:r>
            <a:br>
              <a:rPr lang="ru-RU" sz="1600" b="0" i="0" u="none" strike="noStrike" cap="none" dirty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ru-RU" sz="1600" b="0" i="0" u="none" strike="noStrike" cap="none" dirty="0" smtClean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Аналитик-разработчик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</a:pPr>
            <a:r>
              <a:rPr lang="ru-RU" sz="1600" dirty="0" smtClean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Яндекс</a:t>
            </a:r>
            <a:endParaRPr sz="1400" b="0" i="0" u="none" strike="noStrike" cap="none" dirty="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37" name="Google Shape;337;p34"/>
          <p:cNvPicPr preferRelativeResize="0"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277" y="657869"/>
            <a:ext cx="1965863" cy="1965863"/>
          </a:xfrm>
          <a:custGeom>
            <a:avLst/>
            <a:gdLst/>
            <a:ahLst/>
            <a:cxnLst/>
            <a:rect l="l" t="t" r="r" b="b"/>
            <a:pathLst>
              <a:path w="19679" h="20595" extrusionOk="0">
                <a:moveTo>
                  <a:pt x="9841" y="0"/>
                </a:moveTo>
                <a:cubicBezTo>
                  <a:pt x="7323" y="0"/>
                  <a:pt x="4802" y="1004"/>
                  <a:pt x="2881" y="3014"/>
                </a:cubicBezTo>
                <a:cubicBezTo>
                  <a:pt x="-961" y="7035"/>
                  <a:pt x="-961" y="13558"/>
                  <a:pt x="2881" y="17579"/>
                </a:cubicBezTo>
                <a:cubicBezTo>
                  <a:pt x="6723" y="21600"/>
                  <a:pt x="12955" y="21600"/>
                  <a:pt x="16797" y="17579"/>
                </a:cubicBezTo>
                <a:cubicBezTo>
                  <a:pt x="20639" y="13558"/>
                  <a:pt x="20639" y="7035"/>
                  <a:pt x="16797" y="3014"/>
                </a:cubicBezTo>
                <a:cubicBezTo>
                  <a:pt x="14876" y="1004"/>
                  <a:pt x="12359" y="0"/>
                  <a:pt x="9841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338" name="Google Shape;338;p34"/>
          <p:cNvSpPr txBox="1"/>
          <p:nvPr/>
        </p:nvSpPr>
        <p:spPr>
          <a:xfrm>
            <a:off x="4235360" y="775162"/>
            <a:ext cx="4698327" cy="3833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lnSpc>
                <a:spcPct val="150000"/>
              </a:lnSpc>
              <a:buClr>
                <a:srgbClr val="FFFFFF"/>
              </a:buClr>
              <a:buSzPts val="1400"/>
            </a:pPr>
            <a:r>
              <a:rPr lang="ru-RU" sz="1800" dirty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Помогаю аналитикам с </a:t>
            </a:r>
            <a:r>
              <a:rPr lang="ru-RU" sz="1800" dirty="0" smtClean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инфраструктурой</a:t>
            </a:r>
          </a:p>
          <a:p>
            <a:pPr lvl="0">
              <a:lnSpc>
                <a:spcPct val="150000"/>
              </a:lnSpc>
              <a:buClr>
                <a:srgbClr val="FFFFFF"/>
              </a:buClr>
              <a:buSzPts val="1400"/>
            </a:pPr>
            <a:r>
              <a:rPr lang="ru-RU" sz="1800" dirty="0" smtClean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Собираю </a:t>
            </a:r>
            <a:r>
              <a:rPr lang="ru-RU" sz="1800" dirty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инструменты обработки </a:t>
            </a:r>
            <a:r>
              <a:rPr lang="ru-RU" sz="1800" dirty="0" smtClean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данных</a:t>
            </a:r>
          </a:p>
          <a:p>
            <a:pPr lvl="0">
              <a:lnSpc>
                <a:spcPct val="150000"/>
              </a:lnSpc>
              <a:buClr>
                <a:srgbClr val="FFFFFF"/>
              </a:buClr>
              <a:buSzPts val="1400"/>
            </a:pPr>
            <a:r>
              <a:rPr lang="ru-RU" sz="1800" dirty="0" smtClean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Рассказываю </a:t>
            </a:r>
            <a:r>
              <a:rPr lang="ru-RU" sz="1800" dirty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как это </a:t>
            </a:r>
            <a:r>
              <a:rPr lang="ru-RU" sz="1800" dirty="0" smtClean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весело</a:t>
            </a:r>
          </a:p>
          <a:p>
            <a:pPr lvl="0">
              <a:lnSpc>
                <a:spcPct val="150000"/>
              </a:lnSpc>
              <a:buClr>
                <a:srgbClr val="FFFFFF"/>
              </a:buClr>
              <a:buSzPts val="1400"/>
            </a:pPr>
            <a:endParaRPr lang="ru-RU" sz="1800" dirty="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lvl="0">
              <a:lnSpc>
                <a:spcPct val="150000"/>
              </a:lnSpc>
              <a:buClr>
                <a:srgbClr val="FFFFFF"/>
              </a:buClr>
              <a:buSzPts val="1400"/>
            </a:pPr>
            <a:r>
              <a:rPr lang="ru-RU" sz="1800" dirty="0" smtClean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Последние </a:t>
            </a:r>
            <a:r>
              <a:rPr lang="ru-RU" sz="1800" dirty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10 лет:    </a:t>
            </a:r>
            <a:endParaRPr lang="ru-RU" sz="1800" dirty="0" smtClean="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lvl="0">
              <a:lnSpc>
                <a:spcPct val="150000"/>
              </a:lnSpc>
              <a:buClr>
                <a:srgbClr val="FFFFFF"/>
              </a:buClr>
              <a:buSzPts val="1400"/>
            </a:pPr>
            <a:r>
              <a:rPr lang="ru-RU" sz="1800" dirty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ru-RU" sz="1800" dirty="0" smtClean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   </a:t>
            </a:r>
            <a:r>
              <a:rPr lang="ru-RU" sz="1800" dirty="0" err="1" smtClean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Rambler&amp;Co</a:t>
            </a:r>
            <a:r>
              <a:rPr lang="ru-RU" sz="1800" dirty="0" smtClean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    </a:t>
            </a:r>
          </a:p>
          <a:p>
            <a:pPr lvl="0">
              <a:lnSpc>
                <a:spcPct val="150000"/>
              </a:lnSpc>
              <a:buClr>
                <a:srgbClr val="FFFFFF"/>
              </a:buClr>
              <a:buSzPts val="1400"/>
            </a:pPr>
            <a:r>
              <a:rPr lang="ru-RU" sz="1800" dirty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ru-RU" sz="1800" dirty="0" smtClean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   Ростелеком    </a:t>
            </a:r>
          </a:p>
          <a:p>
            <a:pPr lvl="0">
              <a:lnSpc>
                <a:spcPct val="150000"/>
              </a:lnSpc>
              <a:buClr>
                <a:srgbClr val="FFFFFF"/>
              </a:buClr>
              <a:buSzPts val="1400"/>
            </a:pPr>
            <a:r>
              <a:rPr lang="ru-RU" sz="1800" dirty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ru-RU" sz="1800" dirty="0" smtClean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   Яндекс</a:t>
            </a:r>
            <a:endParaRPr sz="1800" b="0" i="0" u="none" strike="noStrike" cap="none" dirty="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40" name="Google Shape;340;p34"/>
          <p:cNvSpPr txBox="1">
            <a:spLocks noGrp="1"/>
          </p:cNvSpPr>
          <p:nvPr>
            <p:ph type="sldNum" idx="12"/>
          </p:nvPr>
        </p:nvSpPr>
        <p:spPr>
          <a:xfrm>
            <a:off x="8039804" y="487287"/>
            <a:ext cx="370500" cy="14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ru-RU">
                <a:solidFill>
                  <a:srgbClr val="FFFFFF"/>
                </a:solidFill>
              </a:rPr>
              <a:t>2</a:t>
            </a:fld>
            <a:endParaRPr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4056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62"/>
          <p:cNvSpPr txBox="1">
            <a:spLocks noGrp="1"/>
          </p:cNvSpPr>
          <p:nvPr>
            <p:ph type="title"/>
          </p:nvPr>
        </p:nvSpPr>
        <p:spPr>
          <a:xfrm>
            <a:off x="702046" y="386490"/>
            <a:ext cx="6776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2E"/>
              </a:buClr>
              <a:buSzPts val="2000"/>
              <a:buFont typeface="Arial"/>
              <a:buNone/>
            </a:pPr>
            <a:r>
              <a:rPr lang="ru-RU" dirty="0" smtClean="0"/>
              <a:t>Постановка задачи</a:t>
            </a:r>
            <a:endParaRPr dirty="0"/>
          </a:p>
        </p:txBody>
      </p:sp>
      <p:sp>
        <p:nvSpPr>
          <p:cNvPr id="650" name="Google Shape;650;p62"/>
          <p:cNvSpPr txBox="1">
            <a:spLocks noGrp="1"/>
          </p:cNvSpPr>
          <p:nvPr>
            <p:ph type="sldNum" idx="12"/>
          </p:nvPr>
        </p:nvSpPr>
        <p:spPr>
          <a:xfrm>
            <a:off x="8039804" y="481517"/>
            <a:ext cx="3705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fld id="{00000000-1234-1234-1234-123412341234}" type="slidenum">
              <a:rPr lang="ru-RU"/>
              <a:pPr/>
              <a:t>20</a:t>
            </a:fld>
            <a:endParaRPr/>
          </a:p>
        </p:txBody>
      </p:sp>
      <p:sp>
        <p:nvSpPr>
          <p:cNvPr id="7" name="Google Shape;649;p62"/>
          <p:cNvSpPr txBox="1">
            <a:spLocks/>
          </p:cNvSpPr>
          <p:nvPr/>
        </p:nvSpPr>
        <p:spPr>
          <a:xfrm>
            <a:off x="702046" y="1883854"/>
            <a:ext cx="7234946" cy="1042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2E"/>
              </a:buClr>
              <a:buSzPts val="1800"/>
              <a:buFont typeface="Proxima Nova"/>
              <a:buNone/>
              <a:defRPr sz="2000" b="1" i="0" u="none" strike="noStrike" cap="none">
                <a:solidFill>
                  <a:srgbClr val="31312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>
              <a:buSzPts val="2000"/>
            </a:pPr>
            <a:r>
              <a:rPr lang="ru-RU" dirty="0" smtClean="0"/>
              <a:t>Нужен скрипт для получения курса доллара на сегодня</a:t>
            </a:r>
          </a:p>
          <a:p>
            <a:pPr>
              <a:buSzPts val="2000"/>
            </a:pP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www.cbr-xml-daily.ru/daily_json.js</a:t>
            </a:r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947039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62"/>
          <p:cNvSpPr txBox="1">
            <a:spLocks noGrp="1"/>
          </p:cNvSpPr>
          <p:nvPr>
            <p:ph type="title"/>
          </p:nvPr>
        </p:nvSpPr>
        <p:spPr>
          <a:xfrm>
            <a:off x="702046" y="386490"/>
            <a:ext cx="6776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2E"/>
              </a:buClr>
              <a:buSzPts val="2000"/>
              <a:buFont typeface="Arial"/>
              <a:buNone/>
            </a:pPr>
            <a:r>
              <a:rPr lang="ru-RU" dirty="0" smtClean="0"/>
              <a:t>Постановка задачи</a:t>
            </a:r>
            <a:endParaRPr dirty="0"/>
          </a:p>
        </p:txBody>
      </p:sp>
      <p:sp>
        <p:nvSpPr>
          <p:cNvPr id="650" name="Google Shape;650;p62"/>
          <p:cNvSpPr txBox="1">
            <a:spLocks noGrp="1"/>
          </p:cNvSpPr>
          <p:nvPr>
            <p:ph type="sldNum" idx="12"/>
          </p:nvPr>
        </p:nvSpPr>
        <p:spPr>
          <a:xfrm>
            <a:off x="8039804" y="481517"/>
            <a:ext cx="3705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fld id="{00000000-1234-1234-1234-123412341234}" type="slidenum">
              <a:rPr lang="ru-RU"/>
              <a:pPr/>
              <a:t>21</a:t>
            </a:fld>
            <a:endParaRPr/>
          </a:p>
        </p:txBody>
      </p:sp>
      <p:sp>
        <p:nvSpPr>
          <p:cNvPr id="7" name="Google Shape;649;p62"/>
          <p:cNvSpPr txBox="1">
            <a:spLocks/>
          </p:cNvSpPr>
          <p:nvPr/>
        </p:nvSpPr>
        <p:spPr>
          <a:xfrm>
            <a:off x="702046" y="1883854"/>
            <a:ext cx="7234946" cy="9507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2E"/>
              </a:buClr>
              <a:buSzPts val="1800"/>
              <a:buFont typeface="Proxima Nova"/>
              <a:buNone/>
              <a:defRPr sz="2000" b="1" i="0" u="none" strike="noStrike" cap="none">
                <a:solidFill>
                  <a:srgbClr val="31312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>
              <a:buSzPts val="2000"/>
            </a:pPr>
            <a:r>
              <a:rPr lang="ru-RU" smtClean="0"/>
              <a:t>Нужен </a:t>
            </a:r>
            <a:r>
              <a:rPr lang="ru-RU" dirty="0" smtClean="0"/>
              <a:t>скрипт для получения курса доллара на сегодня</a:t>
            </a:r>
          </a:p>
          <a:p>
            <a:pPr>
              <a:buSzPts val="2000"/>
            </a:pP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www.cbr-xml-daily.ru/daily_json.js</a:t>
            </a:r>
            <a:endParaRPr lang="ru-RU" dirty="0" smtClean="0"/>
          </a:p>
        </p:txBody>
      </p:sp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046" y="3183140"/>
            <a:ext cx="7661591" cy="993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01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62"/>
          <p:cNvSpPr txBox="1">
            <a:spLocks noGrp="1"/>
          </p:cNvSpPr>
          <p:nvPr>
            <p:ph type="title"/>
          </p:nvPr>
        </p:nvSpPr>
        <p:spPr>
          <a:xfrm>
            <a:off x="702046" y="386490"/>
            <a:ext cx="6776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2E"/>
              </a:buClr>
              <a:buSzPts val="2000"/>
              <a:buFont typeface="Arial"/>
              <a:buNone/>
            </a:pPr>
            <a:r>
              <a:rPr lang="ru-RU" dirty="0" smtClean="0"/>
              <a:t>Постановка задачи</a:t>
            </a:r>
            <a:endParaRPr dirty="0"/>
          </a:p>
        </p:txBody>
      </p:sp>
      <p:sp>
        <p:nvSpPr>
          <p:cNvPr id="650" name="Google Shape;650;p62"/>
          <p:cNvSpPr txBox="1">
            <a:spLocks noGrp="1"/>
          </p:cNvSpPr>
          <p:nvPr>
            <p:ph type="sldNum" idx="12"/>
          </p:nvPr>
        </p:nvSpPr>
        <p:spPr>
          <a:xfrm>
            <a:off x="8039804" y="481517"/>
            <a:ext cx="3705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fld id="{00000000-1234-1234-1234-123412341234}" type="slidenum">
              <a:rPr lang="ru-RU"/>
              <a:pPr/>
              <a:t>22</a:t>
            </a:fld>
            <a:endParaRPr/>
          </a:p>
        </p:txBody>
      </p:sp>
      <p:sp>
        <p:nvSpPr>
          <p:cNvPr id="7" name="Google Shape;649;p62"/>
          <p:cNvSpPr txBox="1">
            <a:spLocks/>
          </p:cNvSpPr>
          <p:nvPr/>
        </p:nvSpPr>
        <p:spPr>
          <a:xfrm>
            <a:off x="702046" y="1408366"/>
            <a:ext cx="7234946" cy="5393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2E"/>
              </a:buClr>
              <a:buSzPts val="1800"/>
              <a:buFont typeface="Proxima Nova"/>
              <a:buNone/>
              <a:defRPr sz="2000" b="1" i="0" u="none" strike="noStrike" cap="none">
                <a:solidFill>
                  <a:srgbClr val="31312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>
              <a:buSzPts val="2000"/>
            </a:pPr>
            <a:r>
              <a:rPr lang="ru-RU" dirty="0" smtClean="0"/>
              <a:t>Простое решение через функцию</a:t>
            </a:r>
          </a:p>
        </p:txBody>
      </p:sp>
      <p:pic>
        <p:nvPicPr>
          <p:cNvPr id="6" name="Изображение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046" y="1947672"/>
            <a:ext cx="8066285" cy="1993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89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24B4EB"/>
            </a:gs>
            <a:gs pos="99548">
              <a:srgbClr val="2B55F6"/>
            </a:gs>
            <a:gs pos="100000">
              <a:srgbClr val="2B55F6"/>
            </a:gs>
          </a:gsLst>
          <a:lin ang="2700000" scaled="0"/>
        </a:gradFill>
        <a:effectLst/>
      </p:bgPr>
    </p:bg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0" name="Google Shape;370;p38" descr="logo-14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07656" y="4608594"/>
            <a:ext cx="901701" cy="191320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38"/>
          <p:cNvSpPr txBox="1"/>
          <p:nvPr/>
        </p:nvSpPr>
        <p:spPr>
          <a:xfrm>
            <a:off x="701750" y="2764250"/>
            <a:ext cx="6951778" cy="56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>
              <a:lnSpc>
                <a:spcPct val="60000"/>
              </a:lnSpc>
              <a:buClr>
                <a:srgbClr val="30312E"/>
              </a:buClr>
              <a:buSzPts val="4200"/>
            </a:pPr>
            <a:r>
              <a:rPr lang="ru-RU" sz="4200" b="1" dirty="0" smtClean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Что будет дальше</a:t>
            </a:r>
            <a:endParaRPr sz="4200" b="1" dirty="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74" name="Google Shape;374;p38"/>
          <p:cNvSpPr txBox="1">
            <a:spLocks noGrp="1"/>
          </p:cNvSpPr>
          <p:nvPr>
            <p:ph type="sldNum" idx="12"/>
          </p:nvPr>
        </p:nvSpPr>
        <p:spPr>
          <a:xfrm>
            <a:off x="8039804" y="487287"/>
            <a:ext cx="370500" cy="14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lnSpc>
                <a:spcPct val="90000"/>
              </a:lnSpc>
            </a:pPr>
            <a:fld id="{00000000-1234-1234-1234-123412341234}" type="slidenum">
              <a:rPr lang="ru-RU">
                <a:solidFill>
                  <a:srgbClr val="FFFFFF"/>
                </a:solidFill>
              </a:rPr>
              <a:pPr>
                <a:lnSpc>
                  <a:spcPct val="90000"/>
                </a:lnSpc>
              </a:pPr>
              <a:t>23</a:t>
            </a:fld>
            <a:endParaRPr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1679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62"/>
          <p:cNvSpPr txBox="1">
            <a:spLocks noGrp="1"/>
          </p:cNvSpPr>
          <p:nvPr>
            <p:ph type="title"/>
          </p:nvPr>
        </p:nvSpPr>
        <p:spPr>
          <a:xfrm>
            <a:off x="702046" y="386490"/>
            <a:ext cx="6776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2E"/>
              </a:buClr>
              <a:buSzPts val="2000"/>
              <a:buFont typeface="Arial"/>
              <a:buNone/>
            </a:pPr>
            <a:r>
              <a:rPr lang="ru-RU" dirty="0" smtClean="0"/>
              <a:t>Пожелания коллег</a:t>
            </a:r>
            <a:endParaRPr dirty="0"/>
          </a:p>
        </p:txBody>
      </p:sp>
      <p:sp>
        <p:nvSpPr>
          <p:cNvPr id="650" name="Google Shape;650;p62"/>
          <p:cNvSpPr txBox="1">
            <a:spLocks noGrp="1"/>
          </p:cNvSpPr>
          <p:nvPr>
            <p:ph type="sldNum" idx="12"/>
          </p:nvPr>
        </p:nvSpPr>
        <p:spPr>
          <a:xfrm>
            <a:off x="8039804" y="481517"/>
            <a:ext cx="3705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fld id="{00000000-1234-1234-1234-123412341234}" type="slidenum">
              <a:rPr lang="ru-RU"/>
              <a:pPr/>
              <a:t>24</a:t>
            </a:fld>
            <a:endParaRPr/>
          </a:p>
        </p:txBody>
      </p:sp>
      <p:pic>
        <p:nvPicPr>
          <p:cNvPr id="8" name="Изображение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710" y="1481327"/>
            <a:ext cx="2564918" cy="224895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362816" y="866865"/>
            <a:ext cx="55321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smtClean="0"/>
              <a:t>Возможность получать все 34 валюты</a:t>
            </a:r>
          </a:p>
          <a:p>
            <a:endParaRPr lang="ru-RU" sz="2000" dirty="0"/>
          </a:p>
          <a:p>
            <a:r>
              <a:rPr lang="ru-RU" sz="2000" dirty="0" smtClean="0"/>
              <a:t>Иногда нужна вся информация о валюте</a:t>
            </a:r>
          </a:p>
        </p:txBody>
      </p:sp>
    </p:spTree>
    <p:extLst>
      <p:ext uri="{BB962C8B-B14F-4D97-AF65-F5344CB8AC3E}">
        <p14:creationId xmlns:p14="http://schemas.microsoft.com/office/powerpoint/2010/main" val="1589590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62"/>
          <p:cNvSpPr txBox="1">
            <a:spLocks noGrp="1"/>
          </p:cNvSpPr>
          <p:nvPr>
            <p:ph type="title"/>
          </p:nvPr>
        </p:nvSpPr>
        <p:spPr>
          <a:xfrm>
            <a:off x="702046" y="386490"/>
            <a:ext cx="6776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2E"/>
              </a:buClr>
              <a:buSzPts val="2000"/>
              <a:buFont typeface="Arial"/>
              <a:buNone/>
            </a:pPr>
            <a:r>
              <a:rPr lang="ru-RU" dirty="0" smtClean="0"/>
              <a:t>Пожелания коллег</a:t>
            </a:r>
            <a:endParaRPr dirty="0"/>
          </a:p>
        </p:txBody>
      </p:sp>
      <p:sp>
        <p:nvSpPr>
          <p:cNvPr id="650" name="Google Shape;650;p62"/>
          <p:cNvSpPr txBox="1">
            <a:spLocks noGrp="1"/>
          </p:cNvSpPr>
          <p:nvPr>
            <p:ph type="sldNum" idx="12"/>
          </p:nvPr>
        </p:nvSpPr>
        <p:spPr>
          <a:xfrm>
            <a:off x="8039804" y="481517"/>
            <a:ext cx="3705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fld id="{00000000-1234-1234-1234-123412341234}" type="slidenum">
              <a:rPr lang="ru-RU"/>
              <a:pPr/>
              <a:t>25</a:t>
            </a:fld>
            <a:endParaRPr/>
          </a:p>
        </p:txBody>
      </p:sp>
      <p:pic>
        <p:nvPicPr>
          <p:cNvPr id="8" name="Изображение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710" y="1481327"/>
            <a:ext cx="2564918" cy="224895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362816" y="866865"/>
            <a:ext cx="553212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smtClean="0"/>
              <a:t>Возможность получать все 34 валюты</a:t>
            </a:r>
          </a:p>
          <a:p>
            <a:endParaRPr lang="ru-RU" sz="2000" dirty="0"/>
          </a:p>
          <a:p>
            <a:r>
              <a:rPr lang="ru-RU" sz="2000" dirty="0" smtClean="0"/>
              <a:t>Иногда нужна вся информация о валюте</a:t>
            </a:r>
          </a:p>
          <a:p>
            <a:endParaRPr lang="ru-RU" sz="2000" dirty="0" smtClean="0"/>
          </a:p>
          <a:p>
            <a:r>
              <a:rPr lang="ru-RU" sz="2000" dirty="0" smtClean="0"/>
              <a:t>Этот домен иногда тормозит</a:t>
            </a:r>
          </a:p>
          <a:p>
            <a:endParaRPr lang="ru-RU" sz="2000" dirty="0"/>
          </a:p>
          <a:p>
            <a:r>
              <a:rPr lang="ru-RU" sz="2000" dirty="0" smtClean="0"/>
              <a:t>Переделайте на наш надежный сервис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1137480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62"/>
          <p:cNvSpPr txBox="1">
            <a:spLocks noGrp="1"/>
          </p:cNvSpPr>
          <p:nvPr>
            <p:ph type="title"/>
          </p:nvPr>
        </p:nvSpPr>
        <p:spPr>
          <a:xfrm>
            <a:off x="702046" y="386490"/>
            <a:ext cx="6776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2E"/>
              </a:buClr>
              <a:buSzPts val="2000"/>
              <a:buFont typeface="Arial"/>
              <a:buNone/>
            </a:pPr>
            <a:r>
              <a:rPr lang="ru-RU" dirty="0" smtClean="0"/>
              <a:t>Пожелания коллег</a:t>
            </a:r>
            <a:endParaRPr dirty="0"/>
          </a:p>
        </p:txBody>
      </p:sp>
      <p:sp>
        <p:nvSpPr>
          <p:cNvPr id="650" name="Google Shape;650;p62"/>
          <p:cNvSpPr txBox="1">
            <a:spLocks noGrp="1"/>
          </p:cNvSpPr>
          <p:nvPr>
            <p:ph type="sldNum" idx="12"/>
          </p:nvPr>
        </p:nvSpPr>
        <p:spPr>
          <a:xfrm>
            <a:off x="8039804" y="481517"/>
            <a:ext cx="3705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fld id="{00000000-1234-1234-1234-123412341234}" type="slidenum">
              <a:rPr lang="ru-RU"/>
              <a:pPr/>
              <a:t>26</a:t>
            </a:fld>
            <a:endParaRPr/>
          </a:p>
        </p:txBody>
      </p:sp>
      <p:pic>
        <p:nvPicPr>
          <p:cNvPr id="8" name="Изображение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710" y="1481327"/>
            <a:ext cx="2564918" cy="224895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362816" y="866865"/>
            <a:ext cx="553212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smtClean="0"/>
              <a:t>Возможность получать все 34 валюты</a:t>
            </a:r>
          </a:p>
          <a:p>
            <a:endParaRPr lang="ru-RU" sz="2000" dirty="0"/>
          </a:p>
          <a:p>
            <a:r>
              <a:rPr lang="ru-RU" sz="2000" dirty="0" smtClean="0"/>
              <a:t>Иногда нужна вся информация о валюте</a:t>
            </a:r>
          </a:p>
          <a:p>
            <a:endParaRPr lang="ru-RU" sz="2000" dirty="0" smtClean="0"/>
          </a:p>
          <a:p>
            <a:r>
              <a:rPr lang="ru-RU" sz="2000" dirty="0" smtClean="0"/>
              <a:t>Этот домен иногда тормозит</a:t>
            </a:r>
          </a:p>
          <a:p>
            <a:endParaRPr lang="ru-RU" sz="2000" dirty="0"/>
          </a:p>
          <a:p>
            <a:r>
              <a:rPr lang="ru-RU" sz="2000" dirty="0" smtClean="0"/>
              <a:t>Переделайте на наш надежный сервис</a:t>
            </a:r>
            <a:endParaRPr lang="ru-RU" sz="2000" dirty="0"/>
          </a:p>
          <a:p>
            <a:endParaRPr lang="ru-RU" sz="2000" dirty="0" smtClean="0"/>
          </a:p>
          <a:p>
            <a:r>
              <a:rPr lang="ru-RU" sz="2000" dirty="0" smtClean="0"/>
              <a:t>Хочу такое в другом отчете</a:t>
            </a:r>
          </a:p>
          <a:p>
            <a:endParaRPr lang="ru-RU" sz="2000" dirty="0"/>
          </a:p>
          <a:p>
            <a:r>
              <a:rPr lang="ru-RU" sz="2000" dirty="0" smtClean="0"/>
              <a:t>А нам нужно коды валют у вас забирать!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1457813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62"/>
          <p:cNvSpPr txBox="1">
            <a:spLocks noGrp="1"/>
          </p:cNvSpPr>
          <p:nvPr>
            <p:ph type="title"/>
          </p:nvPr>
        </p:nvSpPr>
        <p:spPr>
          <a:xfrm>
            <a:off x="702046" y="386490"/>
            <a:ext cx="6776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2E"/>
              </a:buClr>
              <a:buSzPts val="2000"/>
              <a:buFont typeface="Arial"/>
              <a:buNone/>
            </a:pPr>
            <a:r>
              <a:rPr lang="ru-RU" dirty="0" smtClean="0"/>
              <a:t>Один из вариантов решения</a:t>
            </a:r>
            <a:endParaRPr dirty="0"/>
          </a:p>
        </p:txBody>
      </p:sp>
      <p:sp>
        <p:nvSpPr>
          <p:cNvPr id="650" name="Google Shape;650;p62"/>
          <p:cNvSpPr txBox="1">
            <a:spLocks noGrp="1"/>
          </p:cNvSpPr>
          <p:nvPr>
            <p:ph type="sldNum" idx="12"/>
          </p:nvPr>
        </p:nvSpPr>
        <p:spPr>
          <a:xfrm>
            <a:off x="8039804" y="481517"/>
            <a:ext cx="3705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fld id="{00000000-1234-1234-1234-123412341234}" type="slidenum">
              <a:rPr lang="ru-RU"/>
              <a:pPr/>
              <a:t>27</a:t>
            </a:fld>
            <a:endParaRPr/>
          </a:p>
        </p:txBody>
      </p:sp>
      <p:sp>
        <p:nvSpPr>
          <p:cNvPr id="9" name="TextBox 8"/>
          <p:cNvSpPr txBox="1"/>
          <p:nvPr/>
        </p:nvSpPr>
        <p:spPr>
          <a:xfrm>
            <a:off x="637904" y="1232625"/>
            <a:ext cx="5532120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smtClean="0"/>
              <a:t>Сделаем каждому действию свою функцию!</a:t>
            </a:r>
          </a:p>
          <a:p>
            <a:endParaRPr lang="ru-RU" sz="2000" dirty="0"/>
          </a:p>
          <a:p>
            <a:pPr marL="342900" lvl="2" indent="-342900">
              <a:buFont typeface="Arial" charset="0"/>
              <a:buChar char="•"/>
            </a:pPr>
            <a:r>
              <a:rPr lang="en-US" sz="2000" dirty="0" err="1"/>
              <a:t>def</a:t>
            </a:r>
            <a:r>
              <a:rPr lang="en-US" sz="2000" dirty="0"/>
              <a:t> </a:t>
            </a:r>
            <a:r>
              <a:rPr lang="ru-RU" sz="2000" dirty="0" err="1"/>
              <a:t>запрос_к</a:t>
            </a:r>
            <a:r>
              <a:rPr lang="ru-RU" sz="2000" dirty="0"/>
              <a:t>_</a:t>
            </a:r>
            <a:r>
              <a:rPr lang="en-US" sz="2000" dirty="0" err="1"/>
              <a:t>api</a:t>
            </a:r>
            <a:endParaRPr lang="en-US" sz="2000" dirty="0"/>
          </a:p>
          <a:p>
            <a:pPr marL="342900" lvl="2" indent="-342900">
              <a:buFont typeface="Arial" charset="0"/>
              <a:buChar char="•"/>
            </a:pPr>
            <a:endParaRPr lang="en-US" sz="2000" dirty="0"/>
          </a:p>
          <a:p>
            <a:pPr marL="342900" lvl="2" indent="-342900">
              <a:buFont typeface="Arial" charset="0"/>
              <a:buChar char="•"/>
            </a:pPr>
            <a:r>
              <a:rPr lang="en-US" sz="2000" dirty="0" err="1"/>
              <a:t>def</a:t>
            </a:r>
            <a:r>
              <a:rPr lang="en-US" sz="2000" dirty="0"/>
              <a:t> </a:t>
            </a:r>
            <a:r>
              <a:rPr lang="ru-RU" sz="2000" dirty="0" err="1"/>
              <a:t>обработка_ошибок</a:t>
            </a:r>
            <a:r>
              <a:rPr lang="ru-RU" sz="2000" dirty="0"/>
              <a:t>_</a:t>
            </a:r>
            <a:r>
              <a:rPr lang="en-US" sz="2000" dirty="0" err="1"/>
              <a:t>api</a:t>
            </a:r>
            <a:endParaRPr lang="en-US" sz="2000" dirty="0"/>
          </a:p>
          <a:p>
            <a:pPr marL="342900" lvl="2" indent="-342900">
              <a:buFont typeface="Arial" charset="0"/>
              <a:buChar char="•"/>
            </a:pPr>
            <a:endParaRPr lang="en-US" sz="2000" dirty="0"/>
          </a:p>
          <a:p>
            <a:pPr marL="342900" lvl="2" indent="-342900">
              <a:buFont typeface="Arial" charset="0"/>
              <a:buChar char="•"/>
            </a:pPr>
            <a:r>
              <a:rPr lang="en-US" sz="2000" dirty="0" err="1"/>
              <a:t>def</a:t>
            </a:r>
            <a:r>
              <a:rPr lang="en-US" sz="2000" dirty="0"/>
              <a:t> </a:t>
            </a:r>
            <a:r>
              <a:rPr lang="ru-RU" sz="2000" dirty="0" err="1"/>
              <a:t>нужная_валюта</a:t>
            </a:r>
            <a:endParaRPr lang="ru-RU" sz="2000" dirty="0"/>
          </a:p>
          <a:p>
            <a:pPr marL="342900" lvl="2" indent="-342900">
              <a:buFont typeface="Arial" charset="0"/>
              <a:buChar char="•"/>
            </a:pPr>
            <a:endParaRPr lang="ru-RU" sz="2000" dirty="0"/>
          </a:p>
          <a:p>
            <a:pPr marL="342900" lvl="2" indent="-342900">
              <a:buFont typeface="Arial" charset="0"/>
              <a:buChar char="•"/>
            </a:pPr>
            <a:r>
              <a:rPr lang="en-US" sz="2000" dirty="0" err="1"/>
              <a:t>def</a:t>
            </a:r>
            <a:r>
              <a:rPr lang="en-US" sz="2000" dirty="0"/>
              <a:t> </a:t>
            </a:r>
            <a:r>
              <a:rPr lang="ru-RU" sz="2000" dirty="0" err="1"/>
              <a:t>выбор_сервиса_с_данными</a:t>
            </a:r>
            <a:endParaRPr lang="ru-RU" sz="2000" dirty="0"/>
          </a:p>
          <a:p>
            <a:pPr marL="342900" lvl="2" indent="-342900">
              <a:buFont typeface="Arial" charset="0"/>
              <a:buChar char="•"/>
            </a:pPr>
            <a:endParaRPr lang="ru-RU" sz="2000" dirty="0"/>
          </a:p>
          <a:p>
            <a:pPr marL="342900" lvl="2" indent="-342900">
              <a:buFont typeface="Arial" charset="0"/>
              <a:buChar char="•"/>
            </a:pPr>
            <a:r>
              <a:rPr lang="mr-IN" sz="2000" dirty="0"/>
              <a:t>…</a:t>
            </a:r>
            <a:endParaRPr lang="ru-RU" sz="2000" dirty="0"/>
          </a:p>
          <a:p>
            <a:endParaRPr lang="ru-RU" sz="2000" dirty="0" smtClean="0"/>
          </a:p>
          <a:p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1724199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62"/>
          <p:cNvSpPr txBox="1">
            <a:spLocks noGrp="1"/>
          </p:cNvSpPr>
          <p:nvPr>
            <p:ph type="title"/>
          </p:nvPr>
        </p:nvSpPr>
        <p:spPr>
          <a:xfrm>
            <a:off x="702046" y="386490"/>
            <a:ext cx="6776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2E"/>
              </a:buClr>
              <a:buSzPts val="2000"/>
              <a:buFont typeface="Arial"/>
              <a:buNone/>
            </a:pPr>
            <a:r>
              <a:rPr lang="ru-RU" dirty="0" smtClean="0"/>
              <a:t>Один из вариантов решения</a:t>
            </a:r>
            <a:endParaRPr dirty="0"/>
          </a:p>
        </p:txBody>
      </p:sp>
      <p:sp>
        <p:nvSpPr>
          <p:cNvPr id="650" name="Google Shape;650;p62"/>
          <p:cNvSpPr txBox="1">
            <a:spLocks noGrp="1"/>
          </p:cNvSpPr>
          <p:nvPr>
            <p:ph type="sldNum" idx="12"/>
          </p:nvPr>
        </p:nvSpPr>
        <p:spPr>
          <a:xfrm>
            <a:off x="8039804" y="481517"/>
            <a:ext cx="3705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fld id="{00000000-1234-1234-1234-123412341234}" type="slidenum">
              <a:rPr lang="ru-RU"/>
              <a:pPr/>
              <a:t>28</a:t>
            </a:fld>
            <a:endParaRPr/>
          </a:p>
        </p:txBody>
      </p:sp>
      <p:sp>
        <p:nvSpPr>
          <p:cNvPr id="9" name="TextBox 8"/>
          <p:cNvSpPr txBox="1"/>
          <p:nvPr/>
        </p:nvSpPr>
        <p:spPr>
          <a:xfrm>
            <a:off x="637904" y="1232625"/>
            <a:ext cx="5532120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smtClean="0"/>
              <a:t>Сделаем каждому действию свою функцию!</a:t>
            </a:r>
          </a:p>
          <a:p>
            <a:endParaRPr lang="ru-RU" sz="2000" dirty="0"/>
          </a:p>
          <a:p>
            <a:pPr marL="342900" lvl="2" indent="-342900">
              <a:buFont typeface="Arial" charset="0"/>
              <a:buChar char="•"/>
            </a:pPr>
            <a:r>
              <a:rPr lang="en-US" sz="2000" dirty="0" err="1"/>
              <a:t>def</a:t>
            </a:r>
            <a:r>
              <a:rPr lang="en-US" sz="2000" dirty="0"/>
              <a:t> </a:t>
            </a:r>
            <a:r>
              <a:rPr lang="ru-RU" sz="2000" dirty="0" err="1"/>
              <a:t>запрос_к</a:t>
            </a:r>
            <a:r>
              <a:rPr lang="ru-RU" sz="2000" dirty="0"/>
              <a:t>_</a:t>
            </a:r>
            <a:r>
              <a:rPr lang="en-US" sz="2000" dirty="0" err="1"/>
              <a:t>api</a:t>
            </a:r>
            <a:endParaRPr lang="en-US" sz="2000" dirty="0"/>
          </a:p>
          <a:p>
            <a:pPr marL="342900" lvl="2" indent="-342900">
              <a:buFont typeface="Arial" charset="0"/>
              <a:buChar char="•"/>
            </a:pPr>
            <a:endParaRPr lang="en-US" sz="2000" dirty="0"/>
          </a:p>
          <a:p>
            <a:pPr marL="342900" lvl="2" indent="-342900">
              <a:buFont typeface="Arial" charset="0"/>
              <a:buChar char="•"/>
            </a:pPr>
            <a:r>
              <a:rPr lang="en-US" sz="2000" dirty="0" err="1"/>
              <a:t>def</a:t>
            </a:r>
            <a:r>
              <a:rPr lang="en-US" sz="2000" dirty="0"/>
              <a:t> </a:t>
            </a:r>
            <a:r>
              <a:rPr lang="ru-RU" sz="2000" dirty="0" err="1"/>
              <a:t>обработка_ошибок</a:t>
            </a:r>
            <a:r>
              <a:rPr lang="ru-RU" sz="2000" dirty="0"/>
              <a:t>_</a:t>
            </a:r>
            <a:r>
              <a:rPr lang="en-US" sz="2000" dirty="0" err="1"/>
              <a:t>api</a:t>
            </a:r>
            <a:endParaRPr lang="en-US" sz="2000" dirty="0"/>
          </a:p>
          <a:p>
            <a:pPr marL="342900" lvl="2" indent="-342900">
              <a:buFont typeface="Arial" charset="0"/>
              <a:buChar char="•"/>
            </a:pPr>
            <a:endParaRPr lang="en-US" sz="2000" dirty="0"/>
          </a:p>
          <a:p>
            <a:pPr marL="342900" lvl="2" indent="-342900">
              <a:buFont typeface="Arial" charset="0"/>
              <a:buChar char="•"/>
            </a:pPr>
            <a:r>
              <a:rPr lang="en-US" sz="2000" dirty="0" err="1"/>
              <a:t>def</a:t>
            </a:r>
            <a:r>
              <a:rPr lang="en-US" sz="2000" dirty="0"/>
              <a:t> </a:t>
            </a:r>
            <a:r>
              <a:rPr lang="ru-RU" sz="2000" dirty="0" err="1"/>
              <a:t>нужная_валюта</a:t>
            </a:r>
            <a:endParaRPr lang="ru-RU" sz="2000" dirty="0"/>
          </a:p>
          <a:p>
            <a:pPr marL="342900" lvl="2" indent="-342900">
              <a:buFont typeface="Arial" charset="0"/>
              <a:buChar char="•"/>
            </a:pPr>
            <a:endParaRPr lang="ru-RU" sz="2000" dirty="0"/>
          </a:p>
          <a:p>
            <a:pPr marL="342900" lvl="2" indent="-342900">
              <a:buFont typeface="Arial" charset="0"/>
              <a:buChar char="•"/>
            </a:pPr>
            <a:r>
              <a:rPr lang="en-US" sz="2000" dirty="0" err="1"/>
              <a:t>def</a:t>
            </a:r>
            <a:r>
              <a:rPr lang="en-US" sz="2000" dirty="0"/>
              <a:t> </a:t>
            </a:r>
            <a:r>
              <a:rPr lang="ru-RU" sz="2000" dirty="0" err="1"/>
              <a:t>выбор_сервиса_с_данными</a:t>
            </a:r>
            <a:endParaRPr lang="ru-RU" sz="2000" dirty="0"/>
          </a:p>
          <a:p>
            <a:pPr marL="342900" lvl="2" indent="-342900">
              <a:buFont typeface="Arial" charset="0"/>
              <a:buChar char="•"/>
            </a:pPr>
            <a:endParaRPr lang="ru-RU" sz="2000" dirty="0"/>
          </a:p>
          <a:p>
            <a:pPr marL="342900" lvl="2" indent="-342900">
              <a:buFont typeface="Arial" charset="0"/>
              <a:buChar char="•"/>
            </a:pPr>
            <a:r>
              <a:rPr lang="mr-IN" sz="2000" dirty="0"/>
              <a:t>…</a:t>
            </a:r>
            <a:endParaRPr lang="ru-RU" sz="2000" dirty="0"/>
          </a:p>
          <a:p>
            <a:endParaRPr lang="ru-RU" sz="2000" dirty="0" smtClean="0"/>
          </a:p>
          <a:p>
            <a:endParaRPr lang="ru-RU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5632704" y="2354289"/>
            <a:ext cx="332841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 smtClean="0"/>
              <a:t>придется передавать кучу параметров между функциями</a:t>
            </a:r>
          </a:p>
          <a:p>
            <a:pPr algn="ctr"/>
            <a:endParaRPr lang="ru-RU" sz="2000" dirty="0"/>
          </a:p>
        </p:txBody>
      </p:sp>
      <p:cxnSp>
        <p:nvCxnSpPr>
          <p:cNvPr id="3" name="Прямая со стрелкой 2"/>
          <p:cNvCxnSpPr/>
          <p:nvPr/>
        </p:nvCxnSpPr>
        <p:spPr>
          <a:xfrm flipH="1" flipV="1">
            <a:off x="3264408" y="2139696"/>
            <a:ext cx="2368296" cy="876312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 стрелкой 7"/>
          <p:cNvCxnSpPr/>
          <p:nvPr/>
        </p:nvCxnSpPr>
        <p:spPr>
          <a:xfrm flipH="1" flipV="1">
            <a:off x="4306824" y="2715768"/>
            <a:ext cx="1325880" cy="300240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 стрелкой 10"/>
          <p:cNvCxnSpPr/>
          <p:nvPr/>
        </p:nvCxnSpPr>
        <p:spPr>
          <a:xfrm flipH="1">
            <a:off x="3403964" y="3016008"/>
            <a:ext cx="2228740" cy="263331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 стрелкой 13"/>
          <p:cNvCxnSpPr/>
          <p:nvPr/>
        </p:nvCxnSpPr>
        <p:spPr>
          <a:xfrm flipH="1">
            <a:off x="4846320" y="3016008"/>
            <a:ext cx="786384" cy="787896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9298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62"/>
          <p:cNvSpPr txBox="1">
            <a:spLocks noGrp="1"/>
          </p:cNvSpPr>
          <p:nvPr>
            <p:ph type="title"/>
          </p:nvPr>
        </p:nvSpPr>
        <p:spPr>
          <a:xfrm>
            <a:off x="702046" y="386490"/>
            <a:ext cx="6776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2E"/>
              </a:buClr>
              <a:buSzPts val="2000"/>
              <a:buFont typeface="Arial"/>
              <a:buNone/>
            </a:pPr>
            <a:r>
              <a:rPr lang="ru-RU" dirty="0" smtClean="0"/>
              <a:t>Один из вариантов решения</a:t>
            </a:r>
            <a:endParaRPr dirty="0"/>
          </a:p>
        </p:txBody>
      </p:sp>
      <p:sp>
        <p:nvSpPr>
          <p:cNvPr id="650" name="Google Shape;650;p62"/>
          <p:cNvSpPr txBox="1">
            <a:spLocks noGrp="1"/>
          </p:cNvSpPr>
          <p:nvPr>
            <p:ph type="sldNum" idx="12"/>
          </p:nvPr>
        </p:nvSpPr>
        <p:spPr>
          <a:xfrm>
            <a:off x="8039804" y="481517"/>
            <a:ext cx="3705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fld id="{00000000-1234-1234-1234-123412341234}" type="slidenum">
              <a:rPr lang="ru-RU"/>
              <a:pPr/>
              <a:t>29</a:t>
            </a:fld>
            <a:endParaRPr/>
          </a:p>
        </p:txBody>
      </p:sp>
      <p:sp>
        <p:nvSpPr>
          <p:cNvPr id="9" name="TextBox 8"/>
          <p:cNvSpPr txBox="1"/>
          <p:nvPr/>
        </p:nvSpPr>
        <p:spPr>
          <a:xfrm>
            <a:off x="637904" y="1232625"/>
            <a:ext cx="5532120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smtClean="0"/>
              <a:t>Сделаем каждому действию свою функцию!</a:t>
            </a:r>
          </a:p>
          <a:p>
            <a:endParaRPr lang="ru-RU" sz="2000" dirty="0"/>
          </a:p>
          <a:p>
            <a:pPr marL="342900" lvl="2" indent="-342900">
              <a:buFont typeface="Arial" charset="0"/>
              <a:buChar char="•"/>
            </a:pPr>
            <a:r>
              <a:rPr lang="en-US" sz="2000" dirty="0" err="1"/>
              <a:t>def</a:t>
            </a:r>
            <a:r>
              <a:rPr lang="en-US" sz="2000" dirty="0"/>
              <a:t> </a:t>
            </a:r>
            <a:r>
              <a:rPr lang="ru-RU" sz="2000" dirty="0" err="1"/>
              <a:t>запрос_к</a:t>
            </a:r>
            <a:r>
              <a:rPr lang="ru-RU" sz="2000" dirty="0"/>
              <a:t>_</a:t>
            </a:r>
            <a:r>
              <a:rPr lang="en-US" sz="2000" dirty="0" err="1"/>
              <a:t>api</a:t>
            </a:r>
            <a:endParaRPr lang="en-US" sz="2000" dirty="0"/>
          </a:p>
          <a:p>
            <a:pPr marL="342900" lvl="2" indent="-342900">
              <a:buFont typeface="Arial" charset="0"/>
              <a:buChar char="•"/>
            </a:pPr>
            <a:endParaRPr lang="en-US" sz="2000" dirty="0"/>
          </a:p>
          <a:p>
            <a:pPr marL="342900" lvl="2" indent="-342900">
              <a:buFont typeface="Arial" charset="0"/>
              <a:buChar char="•"/>
            </a:pPr>
            <a:r>
              <a:rPr lang="en-US" sz="2000" dirty="0" err="1"/>
              <a:t>def</a:t>
            </a:r>
            <a:r>
              <a:rPr lang="en-US" sz="2000" dirty="0"/>
              <a:t> </a:t>
            </a:r>
            <a:r>
              <a:rPr lang="ru-RU" sz="2000" dirty="0" err="1"/>
              <a:t>обработка_ошибок</a:t>
            </a:r>
            <a:r>
              <a:rPr lang="ru-RU" sz="2000" dirty="0"/>
              <a:t>_</a:t>
            </a:r>
            <a:r>
              <a:rPr lang="en-US" sz="2000" dirty="0" err="1"/>
              <a:t>api</a:t>
            </a:r>
            <a:endParaRPr lang="en-US" sz="2000" dirty="0"/>
          </a:p>
          <a:p>
            <a:pPr marL="342900" lvl="2" indent="-342900">
              <a:buFont typeface="Arial" charset="0"/>
              <a:buChar char="•"/>
            </a:pPr>
            <a:endParaRPr lang="en-US" sz="2000" dirty="0"/>
          </a:p>
          <a:p>
            <a:pPr marL="342900" lvl="2" indent="-342900">
              <a:buFont typeface="Arial" charset="0"/>
              <a:buChar char="•"/>
            </a:pPr>
            <a:r>
              <a:rPr lang="en-US" sz="2000" dirty="0" err="1"/>
              <a:t>def</a:t>
            </a:r>
            <a:r>
              <a:rPr lang="en-US" sz="2000" dirty="0"/>
              <a:t> </a:t>
            </a:r>
            <a:r>
              <a:rPr lang="ru-RU" sz="2000" dirty="0" err="1"/>
              <a:t>нужная_валюта</a:t>
            </a:r>
            <a:endParaRPr lang="ru-RU" sz="2000" dirty="0"/>
          </a:p>
          <a:p>
            <a:pPr marL="342900" lvl="2" indent="-342900">
              <a:buFont typeface="Arial" charset="0"/>
              <a:buChar char="•"/>
            </a:pPr>
            <a:endParaRPr lang="ru-RU" sz="2000" dirty="0"/>
          </a:p>
          <a:p>
            <a:pPr marL="342900" lvl="2" indent="-342900">
              <a:buFont typeface="Arial" charset="0"/>
              <a:buChar char="•"/>
            </a:pPr>
            <a:r>
              <a:rPr lang="en-US" sz="2000" dirty="0" err="1"/>
              <a:t>def</a:t>
            </a:r>
            <a:r>
              <a:rPr lang="en-US" sz="2000" dirty="0"/>
              <a:t> </a:t>
            </a:r>
            <a:r>
              <a:rPr lang="ru-RU" sz="2000" dirty="0" err="1"/>
              <a:t>выбор_сервиса_с_данными</a:t>
            </a:r>
            <a:endParaRPr lang="ru-RU" sz="2000" dirty="0"/>
          </a:p>
          <a:p>
            <a:pPr marL="342900" lvl="2" indent="-342900">
              <a:buFont typeface="Arial" charset="0"/>
              <a:buChar char="•"/>
            </a:pPr>
            <a:endParaRPr lang="ru-RU" sz="2000" dirty="0"/>
          </a:p>
          <a:p>
            <a:pPr marL="342900" lvl="2" indent="-342900">
              <a:buFont typeface="Arial" charset="0"/>
              <a:buChar char="•"/>
            </a:pPr>
            <a:r>
              <a:rPr lang="mr-IN" sz="2000" dirty="0"/>
              <a:t>…</a:t>
            </a:r>
            <a:endParaRPr lang="ru-RU" sz="2000" dirty="0"/>
          </a:p>
          <a:p>
            <a:endParaRPr lang="ru-RU" sz="2000" dirty="0" smtClean="0"/>
          </a:p>
          <a:p>
            <a:endParaRPr lang="ru-RU" sz="2000" dirty="0"/>
          </a:p>
        </p:txBody>
      </p:sp>
      <p:pic>
        <p:nvPicPr>
          <p:cNvPr id="10" name="Изображение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6096" y="1865376"/>
            <a:ext cx="3020901" cy="2317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90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24B4EB"/>
            </a:gs>
            <a:gs pos="99548">
              <a:srgbClr val="2B55F6"/>
            </a:gs>
            <a:gs pos="100000">
              <a:srgbClr val="2B55F6"/>
            </a:gs>
          </a:gsLst>
          <a:lin ang="2700000" scaled="0"/>
        </a:gradFill>
        <a:effectLst/>
      </p:bgPr>
    </p:bg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0" name="Google Shape;370;p38" descr="logo-14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07656" y="4608594"/>
            <a:ext cx="901701" cy="191320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38"/>
          <p:cNvSpPr txBox="1"/>
          <p:nvPr/>
        </p:nvSpPr>
        <p:spPr>
          <a:xfrm>
            <a:off x="701750" y="2764250"/>
            <a:ext cx="6197400" cy="56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>
              <a:lnSpc>
                <a:spcPct val="60000"/>
              </a:lnSpc>
              <a:buClr>
                <a:srgbClr val="30312E"/>
              </a:buClr>
              <a:buSzPts val="4200"/>
            </a:pPr>
            <a:r>
              <a:rPr lang="ru-RU" sz="4200" b="1" dirty="0" smtClean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Что сегодня будет</a:t>
            </a:r>
            <a:endParaRPr sz="4200" b="1" dirty="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74" name="Google Shape;374;p38"/>
          <p:cNvSpPr txBox="1">
            <a:spLocks noGrp="1"/>
          </p:cNvSpPr>
          <p:nvPr>
            <p:ph type="sldNum" idx="12"/>
          </p:nvPr>
        </p:nvSpPr>
        <p:spPr>
          <a:xfrm>
            <a:off x="8039804" y="487287"/>
            <a:ext cx="370500" cy="14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lnSpc>
                <a:spcPct val="90000"/>
              </a:lnSpc>
            </a:pPr>
            <a:fld id="{00000000-1234-1234-1234-123412341234}" type="slidenum">
              <a:rPr lang="ru-RU">
                <a:solidFill>
                  <a:srgbClr val="FFFFFF"/>
                </a:solidFill>
              </a:rPr>
              <a:pPr>
                <a:lnSpc>
                  <a:spcPct val="90000"/>
                </a:lnSpc>
              </a:pPr>
              <a:t>3</a:t>
            </a:fld>
            <a:endParaRPr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907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24B4EB"/>
            </a:gs>
            <a:gs pos="99548">
              <a:srgbClr val="2B55F6"/>
            </a:gs>
            <a:gs pos="100000">
              <a:srgbClr val="2B55F6"/>
            </a:gs>
          </a:gsLst>
          <a:lin ang="2700000" scaled="0"/>
        </a:gradFill>
        <a:effectLst/>
      </p:bgPr>
    </p:bg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0" name="Google Shape;370;p38" descr="logo-14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07656" y="4608594"/>
            <a:ext cx="901701" cy="191320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38"/>
          <p:cNvSpPr txBox="1"/>
          <p:nvPr/>
        </p:nvSpPr>
        <p:spPr>
          <a:xfrm>
            <a:off x="701750" y="2764250"/>
            <a:ext cx="6951778" cy="56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>
              <a:lnSpc>
                <a:spcPct val="60000"/>
              </a:lnSpc>
              <a:buClr>
                <a:srgbClr val="30312E"/>
              </a:buClr>
              <a:buSzPts val="4200"/>
            </a:pPr>
            <a:r>
              <a:rPr lang="ru-RU" sz="4200" b="1" dirty="0" smtClean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Классы</a:t>
            </a:r>
            <a:endParaRPr sz="4200" b="1" dirty="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74" name="Google Shape;374;p38"/>
          <p:cNvSpPr txBox="1">
            <a:spLocks noGrp="1"/>
          </p:cNvSpPr>
          <p:nvPr>
            <p:ph type="sldNum" idx="12"/>
          </p:nvPr>
        </p:nvSpPr>
        <p:spPr>
          <a:xfrm>
            <a:off x="8039804" y="487287"/>
            <a:ext cx="370500" cy="14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lnSpc>
                <a:spcPct val="90000"/>
              </a:lnSpc>
            </a:pPr>
            <a:fld id="{00000000-1234-1234-1234-123412341234}" type="slidenum">
              <a:rPr lang="ru-RU">
                <a:solidFill>
                  <a:srgbClr val="FFFFFF"/>
                </a:solidFill>
              </a:rPr>
              <a:pPr>
                <a:lnSpc>
                  <a:spcPct val="90000"/>
                </a:lnSpc>
              </a:pPr>
              <a:t>30</a:t>
            </a:fld>
            <a:endParaRPr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8848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62"/>
          <p:cNvSpPr txBox="1">
            <a:spLocks noGrp="1"/>
          </p:cNvSpPr>
          <p:nvPr>
            <p:ph type="title"/>
          </p:nvPr>
        </p:nvSpPr>
        <p:spPr>
          <a:xfrm>
            <a:off x="702046" y="386490"/>
            <a:ext cx="6776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2E"/>
              </a:buClr>
              <a:buSzPts val="2000"/>
              <a:buFont typeface="Arial"/>
              <a:buNone/>
            </a:pPr>
            <a:r>
              <a:rPr lang="ru-RU" dirty="0" smtClean="0"/>
              <a:t>Объектно-ориентированное программирование</a:t>
            </a:r>
            <a:endParaRPr dirty="0"/>
          </a:p>
        </p:txBody>
      </p:sp>
      <p:sp>
        <p:nvSpPr>
          <p:cNvPr id="650" name="Google Shape;650;p62"/>
          <p:cNvSpPr txBox="1">
            <a:spLocks noGrp="1"/>
          </p:cNvSpPr>
          <p:nvPr>
            <p:ph type="sldNum" idx="12"/>
          </p:nvPr>
        </p:nvSpPr>
        <p:spPr>
          <a:xfrm>
            <a:off x="8039804" y="481517"/>
            <a:ext cx="3705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fld id="{00000000-1234-1234-1234-123412341234}" type="slidenum">
              <a:rPr lang="ru-RU"/>
              <a:pPr/>
              <a:t>31</a:t>
            </a:fld>
            <a:endParaRPr/>
          </a:p>
        </p:txBody>
      </p:sp>
      <p:sp>
        <p:nvSpPr>
          <p:cNvPr id="9" name="TextBox 8"/>
          <p:cNvSpPr txBox="1"/>
          <p:nvPr/>
        </p:nvSpPr>
        <p:spPr>
          <a:xfrm>
            <a:off x="4816712" y="1461225"/>
            <a:ext cx="423584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smtClean="0">
                <a:latin typeface="Proxima Nova" charset="0"/>
                <a:ea typeface="Proxima Nova" charset="0"/>
                <a:cs typeface="Proxima Nova" charset="0"/>
              </a:rPr>
              <a:t>Что вы будете встречать по теме:</a:t>
            </a:r>
          </a:p>
          <a:p>
            <a:pPr marL="342900" indent="-342900">
              <a:lnSpc>
                <a:spcPct val="200000"/>
              </a:lnSpc>
              <a:buFont typeface="Arial" charset="0"/>
              <a:buChar char="•"/>
            </a:pPr>
            <a:r>
              <a:rPr lang="ru-RU" sz="2000" dirty="0" smtClean="0">
                <a:latin typeface="Proxima Nova" charset="0"/>
                <a:ea typeface="Proxima Nova" charset="0"/>
                <a:cs typeface="Proxima Nova" charset="0"/>
              </a:rPr>
              <a:t>ООП</a:t>
            </a:r>
          </a:p>
          <a:p>
            <a:pPr marL="342900" indent="-342900">
              <a:lnSpc>
                <a:spcPct val="200000"/>
              </a:lnSpc>
              <a:buFont typeface="Arial" charset="0"/>
              <a:buChar char="•"/>
            </a:pPr>
            <a:r>
              <a:rPr lang="ru-RU" sz="2000" dirty="0" smtClean="0">
                <a:latin typeface="Proxima Nova" charset="0"/>
                <a:ea typeface="Proxima Nova" charset="0"/>
                <a:cs typeface="Proxima Nova" charset="0"/>
              </a:rPr>
              <a:t>наследование (будет сегодня)</a:t>
            </a:r>
          </a:p>
          <a:p>
            <a:pPr marL="342900" indent="-342900">
              <a:lnSpc>
                <a:spcPct val="200000"/>
              </a:lnSpc>
              <a:buFont typeface="Arial" charset="0"/>
              <a:buChar char="•"/>
            </a:pPr>
            <a:r>
              <a:rPr lang="ru-RU" sz="2000" dirty="0" smtClean="0">
                <a:latin typeface="Proxima Nova" charset="0"/>
                <a:ea typeface="Proxima Nova" charset="0"/>
                <a:cs typeface="Proxima Nova" charset="0"/>
              </a:rPr>
              <a:t>инкапсуляция</a:t>
            </a:r>
          </a:p>
          <a:p>
            <a:pPr marL="342900" indent="-342900">
              <a:lnSpc>
                <a:spcPct val="200000"/>
              </a:lnSpc>
              <a:buFont typeface="Arial" charset="0"/>
              <a:buChar char="•"/>
            </a:pPr>
            <a:r>
              <a:rPr lang="ru-RU" sz="2000" dirty="0" smtClean="0">
                <a:latin typeface="Proxima Nova" charset="0"/>
                <a:ea typeface="Proxima Nova" charset="0"/>
                <a:cs typeface="Proxima Nova" charset="0"/>
              </a:rPr>
              <a:t>полиморфизм</a:t>
            </a:r>
          </a:p>
          <a:p>
            <a:endParaRPr lang="ru-RU" sz="2000" dirty="0">
              <a:latin typeface="Proxima Nova" charset="0"/>
              <a:ea typeface="Proxima Nova" charset="0"/>
              <a:cs typeface="Proxima Nova" charset="0"/>
            </a:endParaRPr>
          </a:p>
        </p:txBody>
      </p:sp>
      <p:pic>
        <p:nvPicPr>
          <p:cNvPr id="6" name="Изображение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304" y="1461225"/>
            <a:ext cx="4439532" cy="2870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969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62"/>
          <p:cNvSpPr txBox="1">
            <a:spLocks noGrp="1"/>
          </p:cNvSpPr>
          <p:nvPr>
            <p:ph type="title"/>
          </p:nvPr>
        </p:nvSpPr>
        <p:spPr>
          <a:xfrm>
            <a:off x="702046" y="386490"/>
            <a:ext cx="6776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2E"/>
              </a:buClr>
              <a:buSzPts val="2000"/>
              <a:buFont typeface="Arial"/>
              <a:buNone/>
            </a:pPr>
            <a:r>
              <a:rPr lang="ru-RU" dirty="0" smtClean="0"/>
              <a:t>Что такое класс</a:t>
            </a:r>
            <a:endParaRPr dirty="0"/>
          </a:p>
        </p:txBody>
      </p:sp>
      <p:sp>
        <p:nvSpPr>
          <p:cNvPr id="650" name="Google Shape;650;p62"/>
          <p:cNvSpPr txBox="1">
            <a:spLocks noGrp="1"/>
          </p:cNvSpPr>
          <p:nvPr>
            <p:ph type="sldNum" idx="12"/>
          </p:nvPr>
        </p:nvSpPr>
        <p:spPr>
          <a:xfrm>
            <a:off x="8039804" y="481517"/>
            <a:ext cx="3705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fld id="{00000000-1234-1234-1234-123412341234}" type="slidenum">
              <a:rPr lang="ru-RU"/>
              <a:pPr/>
              <a:t>32</a:t>
            </a:fld>
            <a:endParaRPr/>
          </a:p>
        </p:txBody>
      </p:sp>
      <p:sp>
        <p:nvSpPr>
          <p:cNvPr id="9" name="TextBox 8"/>
          <p:cNvSpPr txBox="1"/>
          <p:nvPr/>
        </p:nvSpPr>
        <p:spPr>
          <a:xfrm>
            <a:off x="596968" y="1095465"/>
            <a:ext cx="81904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smtClean="0">
                <a:latin typeface="Proxima Nova" charset="0"/>
                <a:ea typeface="Proxima Nova" charset="0"/>
                <a:cs typeface="Proxima Nova" charset="0"/>
              </a:rPr>
              <a:t>Класс (упрощенно) </a:t>
            </a:r>
            <a:r>
              <a:rPr lang="mr-IN" sz="2000" dirty="0" smtClean="0">
                <a:latin typeface="Proxima Nova" charset="0"/>
                <a:ea typeface="Proxima Nova" charset="0"/>
                <a:cs typeface="Proxima Nova" charset="0"/>
              </a:rPr>
              <a:t>–</a:t>
            </a:r>
            <a:r>
              <a:rPr lang="ru-RU" sz="2000" dirty="0" smtClean="0">
                <a:latin typeface="Proxima Nova" charset="0"/>
                <a:ea typeface="Proxima Nova" charset="0"/>
                <a:cs typeface="Proxima Nova" charset="0"/>
              </a:rPr>
              <a:t> набор объединенных функций.</a:t>
            </a:r>
          </a:p>
          <a:p>
            <a:r>
              <a:rPr lang="ru-RU" sz="2000" dirty="0" smtClean="0">
                <a:latin typeface="Proxima Nova" charset="0"/>
                <a:ea typeface="Proxima Nova" charset="0"/>
                <a:cs typeface="Proxima Nova" charset="0"/>
              </a:rPr>
              <a:t>Функции внутри класса называются методы</a:t>
            </a:r>
            <a:endParaRPr lang="ru-RU" sz="2000" dirty="0">
              <a:latin typeface="Proxima Nova" charset="0"/>
              <a:ea typeface="Proxima Nova" charset="0"/>
              <a:cs typeface="Proxima Nova" charset="0"/>
            </a:endParaRPr>
          </a:p>
        </p:txBody>
      </p:sp>
      <p:sp>
        <p:nvSpPr>
          <p:cNvPr id="15" name="Скругленный прямоугольник 14"/>
          <p:cNvSpPr/>
          <p:nvPr/>
        </p:nvSpPr>
        <p:spPr>
          <a:xfrm>
            <a:off x="150877" y="2564892"/>
            <a:ext cx="8755380" cy="1805940"/>
          </a:xfrm>
          <a:prstGeom prst="roundRect">
            <a:avLst>
              <a:gd name="adj" fmla="val 5084"/>
            </a:avLst>
          </a:prstGeom>
          <a:noFill/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16" name="Скругленный прямоугольник 15"/>
          <p:cNvSpPr/>
          <p:nvPr/>
        </p:nvSpPr>
        <p:spPr>
          <a:xfrm>
            <a:off x="315029" y="3049238"/>
            <a:ext cx="2293297" cy="784384"/>
          </a:xfrm>
          <a:prstGeom prst="roundRect">
            <a:avLst>
              <a:gd name="adj" fmla="val 5084"/>
            </a:avLst>
          </a:prstGeom>
          <a:noFill/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15029" y="2679906"/>
            <a:ext cx="997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Tx/>
              <a:buFontTx/>
              <a:buNone/>
            </a:pPr>
            <a:r>
              <a:rPr lang="ru-RU" sz="1800" kern="1200" dirty="0" smtClean="0">
                <a:solidFill>
                  <a:prstClr val="black"/>
                </a:solidFill>
                <a:latin typeface="Proxima Nova" charset="0"/>
                <a:ea typeface="Proxima Nova" charset="0"/>
                <a:cs typeface="Proxima Nova" charset="0"/>
              </a:rPr>
              <a:t>Метод 1</a:t>
            </a:r>
            <a:endParaRPr lang="ru-RU" sz="1800" kern="1200" dirty="0">
              <a:solidFill>
                <a:prstClr val="black"/>
              </a:solidFill>
              <a:latin typeface="Proxima Nova" charset="0"/>
              <a:ea typeface="Proxima Nova" charset="0"/>
              <a:cs typeface="Proxima Nova" charset="0"/>
            </a:endParaRPr>
          </a:p>
        </p:txBody>
      </p:sp>
      <p:sp>
        <p:nvSpPr>
          <p:cNvPr id="18" name="Скругленный прямоугольник 17"/>
          <p:cNvSpPr/>
          <p:nvPr/>
        </p:nvSpPr>
        <p:spPr>
          <a:xfrm>
            <a:off x="3222059" y="3049238"/>
            <a:ext cx="2293297" cy="784384"/>
          </a:xfrm>
          <a:prstGeom prst="roundRect">
            <a:avLst>
              <a:gd name="adj" fmla="val 5084"/>
            </a:avLst>
          </a:prstGeom>
          <a:noFill/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22059" y="2679906"/>
            <a:ext cx="1050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Tx/>
              <a:buFontTx/>
              <a:buNone/>
            </a:pPr>
            <a:r>
              <a:rPr lang="ru-RU" sz="1800" kern="1200" dirty="0" smtClean="0">
                <a:solidFill>
                  <a:prstClr val="black"/>
                </a:solidFill>
                <a:latin typeface="Proxima Nova" charset="0"/>
                <a:ea typeface="Proxima Nova" charset="0"/>
                <a:cs typeface="Proxima Nova" charset="0"/>
              </a:rPr>
              <a:t>Метод 2</a:t>
            </a:r>
            <a:endParaRPr lang="ru-RU" sz="1800" kern="1200" dirty="0">
              <a:solidFill>
                <a:prstClr val="black"/>
              </a:solidFill>
              <a:latin typeface="Proxima Nova" charset="0"/>
              <a:ea typeface="Proxima Nova" charset="0"/>
              <a:cs typeface="Proxima Nova" charset="0"/>
            </a:endParaRPr>
          </a:p>
        </p:txBody>
      </p:sp>
      <p:sp>
        <p:nvSpPr>
          <p:cNvPr id="20" name="Скругленный прямоугольник 19"/>
          <p:cNvSpPr/>
          <p:nvPr/>
        </p:nvSpPr>
        <p:spPr>
          <a:xfrm>
            <a:off x="6129089" y="3049238"/>
            <a:ext cx="2293297" cy="784384"/>
          </a:xfrm>
          <a:prstGeom prst="roundRect">
            <a:avLst>
              <a:gd name="adj" fmla="val 5084"/>
            </a:avLst>
          </a:prstGeom>
          <a:noFill/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129089" y="2679906"/>
            <a:ext cx="1042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Tx/>
              <a:buFontTx/>
              <a:buNone/>
            </a:pPr>
            <a:r>
              <a:rPr lang="ru-RU" sz="1800" kern="1200" dirty="0" smtClean="0">
                <a:solidFill>
                  <a:prstClr val="black"/>
                </a:solidFill>
                <a:latin typeface="Proxima Nova" charset="0"/>
                <a:ea typeface="Proxima Nova" charset="0"/>
                <a:cs typeface="Proxima Nova" charset="0"/>
              </a:rPr>
              <a:t>Метод 3</a:t>
            </a:r>
            <a:endParaRPr lang="ru-RU" sz="1800" kern="1200" dirty="0">
              <a:solidFill>
                <a:prstClr val="black"/>
              </a:solidFill>
              <a:latin typeface="Proxima Nova" charset="0"/>
              <a:ea typeface="Proxima Nova" charset="0"/>
              <a:cs typeface="Proxima Nova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50877" y="2156686"/>
            <a:ext cx="81904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Proxima Nova" charset="0"/>
                <a:ea typeface="Proxima Nova" charset="0"/>
                <a:cs typeface="Proxima Nova" charset="0"/>
              </a:rPr>
              <a:t>class </a:t>
            </a:r>
            <a:r>
              <a:rPr lang="en-US" sz="2000" dirty="0" err="1" smtClean="0">
                <a:latin typeface="Proxima Nova" charset="0"/>
                <a:ea typeface="Proxima Nova" charset="0"/>
                <a:cs typeface="Proxima Nova" charset="0"/>
              </a:rPr>
              <a:t>any_name</a:t>
            </a:r>
            <a:endParaRPr lang="ru-RU" sz="2000" dirty="0">
              <a:latin typeface="Proxima Nova" charset="0"/>
              <a:ea typeface="Proxima Nova" charset="0"/>
              <a:cs typeface="Proxima Nov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7453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62"/>
          <p:cNvSpPr txBox="1">
            <a:spLocks noGrp="1"/>
          </p:cNvSpPr>
          <p:nvPr>
            <p:ph type="title"/>
          </p:nvPr>
        </p:nvSpPr>
        <p:spPr>
          <a:xfrm>
            <a:off x="702046" y="386490"/>
            <a:ext cx="6776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2E"/>
              </a:buClr>
              <a:buSzPts val="2000"/>
              <a:buFont typeface="Arial"/>
              <a:buNone/>
            </a:pPr>
            <a:r>
              <a:rPr lang="ru-RU" dirty="0" smtClean="0"/>
              <a:t>Переменная </a:t>
            </a:r>
            <a:r>
              <a:rPr lang="en-US" dirty="0" smtClean="0"/>
              <a:t>self</a:t>
            </a:r>
            <a:endParaRPr dirty="0"/>
          </a:p>
        </p:txBody>
      </p:sp>
      <p:sp>
        <p:nvSpPr>
          <p:cNvPr id="650" name="Google Shape;650;p62"/>
          <p:cNvSpPr txBox="1">
            <a:spLocks noGrp="1"/>
          </p:cNvSpPr>
          <p:nvPr>
            <p:ph type="sldNum" idx="12"/>
          </p:nvPr>
        </p:nvSpPr>
        <p:spPr>
          <a:xfrm>
            <a:off x="8039804" y="481517"/>
            <a:ext cx="3705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fld id="{00000000-1234-1234-1234-123412341234}" type="slidenum">
              <a:rPr lang="ru-RU"/>
              <a:pPr/>
              <a:t>33</a:t>
            </a:fld>
            <a:endParaRPr/>
          </a:p>
        </p:txBody>
      </p:sp>
      <p:sp>
        <p:nvSpPr>
          <p:cNvPr id="9" name="TextBox 8"/>
          <p:cNvSpPr txBox="1"/>
          <p:nvPr/>
        </p:nvSpPr>
        <p:spPr>
          <a:xfrm>
            <a:off x="596968" y="1095465"/>
            <a:ext cx="81904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latin typeface="Proxima Nova" charset="0"/>
                <a:ea typeface="Proxima Nova" charset="0"/>
                <a:cs typeface="Proxima Nova" charset="0"/>
              </a:rPr>
              <a:t>Любая переменная вида </a:t>
            </a:r>
            <a:r>
              <a:rPr lang="ru-RU" sz="2000" dirty="0" err="1" smtClean="0">
                <a:latin typeface="Proxima Nova" charset="0"/>
                <a:ea typeface="Proxima Nova" charset="0"/>
                <a:cs typeface="Proxima Nova" charset="0"/>
              </a:rPr>
              <a:t>self</a:t>
            </a:r>
            <a:r>
              <a:rPr lang="ru-RU" sz="2000" dirty="0" smtClean="0">
                <a:latin typeface="Proxima Nova" charset="0"/>
                <a:ea typeface="Proxima Nova" charset="0"/>
                <a:cs typeface="Proxima Nova" charset="0"/>
              </a:rPr>
              <a:t>.</a:t>
            </a:r>
            <a:r>
              <a:rPr lang="en-US" sz="2000" dirty="0" smtClean="0">
                <a:latin typeface="Proxima Nova" charset="0"/>
                <a:ea typeface="Proxima Nova" charset="0"/>
                <a:cs typeface="Proxima Nova" charset="0"/>
              </a:rPr>
              <a:t>currency</a:t>
            </a:r>
            <a:r>
              <a:rPr lang="ru-RU" sz="2000" dirty="0" smtClean="0">
                <a:latin typeface="Proxima Nova" charset="0"/>
                <a:ea typeface="Proxima Nova" charset="0"/>
                <a:cs typeface="Proxima Nova" charset="0"/>
              </a:rPr>
              <a:t> </a:t>
            </a:r>
            <a:r>
              <a:rPr lang="ru-RU" sz="2000" dirty="0">
                <a:latin typeface="Proxima Nova" charset="0"/>
                <a:ea typeface="Proxima Nova" charset="0"/>
                <a:cs typeface="Proxima Nova" charset="0"/>
              </a:rPr>
              <a:t>доступна любому методу</a:t>
            </a:r>
          </a:p>
        </p:txBody>
      </p:sp>
      <p:sp>
        <p:nvSpPr>
          <p:cNvPr id="15" name="Скругленный прямоугольник 14"/>
          <p:cNvSpPr/>
          <p:nvPr/>
        </p:nvSpPr>
        <p:spPr>
          <a:xfrm>
            <a:off x="150877" y="2564892"/>
            <a:ext cx="8755380" cy="1805940"/>
          </a:xfrm>
          <a:prstGeom prst="roundRect">
            <a:avLst>
              <a:gd name="adj" fmla="val 5084"/>
            </a:avLst>
          </a:prstGeom>
          <a:noFill/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16" name="Скругленный прямоугольник 15"/>
          <p:cNvSpPr/>
          <p:nvPr/>
        </p:nvSpPr>
        <p:spPr>
          <a:xfrm>
            <a:off x="315029" y="3049238"/>
            <a:ext cx="2293297" cy="784384"/>
          </a:xfrm>
          <a:prstGeom prst="roundRect">
            <a:avLst>
              <a:gd name="adj" fmla="val 5084"/>
            </a:avLst>
          </a:prstGeom>
          <a:noFill/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buClrTx/>
            </a:pPr>
            <a:r>
              <a:rPr kumimoji="0" 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"/>
                <a:cs typeface=""/>
              </a:rPr>
              <a:t>self.currency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"/>
                <a:cs typeface=""/>
              </a:rPr>
              <a:t> = </a:t>
            </a:r>
            <a:r>
              <a:rPr lang="mr-IN" sz="1800" kern="1200" dirty="0" smtClean="0">
                <a:solidFill>
                  <a:schemeClr val="bg1"/>
                </a:solidFill>
                <a:latin typeface="Calibri" panose="020F0502020204030204"/>
                <a:ea typeface=""/>
                <a:cs typeface=""/>
              </a:rPr>
              <a:t>'</a:t>
            </a:r>
            <a:r>
              <a:rPr kumimoji="0" 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"/>
                <a:cs typeface=""/>
              </a:rPr>
              <a:t>usd</a:t>
            </a:r>
            <a:r>
              <a:rPr lang="mr-IN" sz="1800" kern="1200" dirty="0" smtClean="0">
                <a:solidFill>
                  <a:schemeClr val="bg1"/>
                </a:solidFill>
                <a:latin typeface="Calibri" panose="020F0502020204030204"/>
                <a:ea typeface=""/>
                <a:cs typeface=""/>
              </a:rPr>
              <a:t>'</a:t>
            </a:r>
            <a:endParaRPr kumimoji="0" lang="ru-RU" sz="18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15029" y="2679906"/>
            <a:ext cx="997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Tx/>
              <a:buFontTx/>
              <a:buNone/>
            </a:pPr>
            <a:r>
              <a:rPr lang="ru-RU" sz="1800" kern="1200" dirty="0" smtClean="0">
                <a:solidFill>
                  <a:prstClr val="black"/>
                </a:solidFill>
                <a:latin typeface="Proxima Nova" charset="0"/>
                <a:ea typeface="Proxima Nova" charset="0"/>
                <a:cs typeface="Proxima Nova" charset="0"/>
              </a:rPr>
              <a:t>Метод 1</a:t>
            </a:r>
            <a:endParaRPr lang="ru-RU" sz="1800" kern="1200" dirty="0">
              <a:solidFill>
                <a:prstClr val="black"/>
              </a:solidFill>
              <a:latin typeface="Proxima Nova" charset="0"/>
              <a:ea typeface="Proxima Nova" charset="0"/>
              <a:cs typeface="Proxima Nova" charset="0"/>
            </a:endParaRPr>
          </a:p>
        </p:txBody>
      </p:sp>
      <p:sp>
        <p:nvSpPr>
          <p:cNvPr id="18" name="Скругленный прямоугольник 17"/>
          <p:cNvSpPr/>
          <p:nvPr/>
        </p:nvSpPr>
        <p:spPr>
          <a:xfrm>
            <a:off x="3222059" y="3049238"/>
            <a:ext cx="2293297" cy="784384"/>
          </a:xfrm>
          <a:prstGeom prst="roundRect">
            <a:avLst>
              <a:gd name="adj" fmla="val 5084"/>
            </a:avLst>
          </a:prstGeom>
          <a:noFill/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buClrTx/>
            </a:pPr>
            <a:endParaRPr lang="ru-RU" sz="1800" kern="1200" dirty="0">
              <a:solidFill>
                <a:schemeClr val="bg1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22059" y="2679906"/>
            <a:ext cx="1050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Tx/>
              <a:buFontTx/>
              <a:buNone/>
            </a:pPr>
            <a:r>
              <a:rPr lang="ru-RU" sz="1800" kern="1200" dirty="0" smtClean="0">
                <a:solidFill>
                  <a:prstClr val="black"/>
                </a:solidFill>
                <a:latin typeface="Proxima Nova" charset="0"/>
                <a:ea typeface="Proxima Nova" charset="0"/>
                <a:cs typeface="Proxima Nova" charset="0"/>
              </a:rPr>
              <a:t>Метод 2</a:t>
            </a:r>
            <a:endParaRPr lang="ru-RU" sz="1800" kern="1200" dirty="0">
              <a:solidFill>
                <a:prstClr val="black"/>
              </a:solidFill>
              <a:latin typeface="Proxima Nova" charset="0"/>
              <a:ea typeface="Proxima Nova" charset="0"/>
              <a:cs typeface="Proxima Nova" charset="0"/>
            </a:endParaRPr>
          </a:p>
        </p:txBody>
      </p:sp>
      <p:sp>
        <p:nvSpPr>
          <p:cNvPr id="20" name="Скругленный прямоугольник 19"/>
          <p:cNvSpPr/>
          <p:nvPr/>
        </p:nvSpPr>
        <p:spPr>
          <a:xfrm>
            <a:off x="6129089" y="3049238"/>
            <a:ext cx="2293297" cy="784384"/>
          </a:xfrm>
          <a:prstGeom prst="roundRect">
            <a:avLst>
              <a:gd name="adj" fmla="val 5084"/>
            </a:avLst>
          </a:prstGeom>
          <a:noFill/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buClrTx/>
            </a:pPr>
            <a:endParaRPr lang="ru-RU" sz="1800" kern="1200" dirty="0">
              <a:solidFill>
                <a:schemeClr val="bg1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129089" y="2679906"/>
            <a:ext cx="1042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Tx/>
              <a:buFontTx/>
              <a:buNone/>
            </a:pPr>
            <a:r>
              <a:rPr lang="ru-RU" sz="1800" kern="1200" dirty="0" smtClean="0">
                <a:solidFill>
                  <a:prstClr val="black"/>
                </a:solidFill>
                <a:latin typeface="Proxima Nova" charset="0"/>
                <a:ea typeface="Proxima Nova" charset="0"/>
                <a:cs typeface="Proxima Nova" charset="0"/>
              </a:rPr>
              <a:t>Метод 3</a:t>
            </a:r>
            <a:endParaRPr lang="ru-RU" sz="1800" kern="1200" dirty="0">
              <a:solidFill>
                <a:prstClr val="black"/>
              </a:solidFill>
              <a:latin typeface="Proxima Nova" charset="0"/>
              <a:ea typeface="Proxima Nova" charset="0"/>
              <a:cs typeface="Proxima Nova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50877" y="2156686"/>
            <a:ext cx="81904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Proxima Nova" charset="0"/>
                <a:ea typeface="Proxima Nova" charset="0"/>
                <a:cs typeface="Proxima Nova" charset="0"/>
              </a:rPr>
              <a:t>class </a:t>
            </a:r>
            <a:r>
              <a:rPr lang="en-US" sz="2000" dirty="0" err="1" smtClean="0">
                <a:latin typeface="Proxima Nova" charset="0"/>
                <a:ea typeface="Proxima Nova" charset="0"/>
                <a:cs typeface="Proxima Nova" charset="0"/>
              </a:rPr>
              <a:t>any_name</a:t>
            </a:r>
            <a:endParaRPr lang="ru-RU" sz="2000" dirty="0">
              <a:latin typeface="Proxima Nova" charset="0"/>
              <a:ea typeface="Proxima Nova" charset="0"/>
              <a:cs typeface="Proxima Nov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260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62"/>
          <p:cNvSpPr txBox="1">
            <a:spLocks noGrp="1"/>
          </p:cNvSpPr>
          <p:nvPr>
            <p:ph type="title"/>
          </p:nvPr>
        </p:nvSpPr>
        <p:spPr>
          <a:xfrm>
            <a:off x="702046" y="386490"/>
            <a:ext cx="6776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2E"/>
              </a:buClr>
              <a:buSzPts val="2000"/>
              <a:buFont typeface="Arial"/>
              <a:buNone/>
            </a:pPr>
            <a:r>
              <a:rPr lang="ru-RU" dirty="0" smtClean="0"/>
              <a:t>Переменная </a:t>
            </a:r>
            <a:r>
              <a:rPr lang="en-US" dirty="0" smtClean="0"/>
              <a:t>self</a:t>
            </a:r>
            <a:endParaRPr dirty="0"/>
          </a:p>
        </p:txBody>
      </p:sp>
      <p:sp>
        <p:nvSpPr>
          <p:cNvPr id="650" name="Google Shape;650;p62"/>
          <p:cNvSpPr txBox="1">
            <a:spLocks noGrp="1"/>
          </p:cNvSpPr>
          <p:nvPr>
            <p:ph type="sldNum" idx="12"/>
          </p:nvPr>
        </p:nvSpPr>
        <p:spPr>
          <a:xfrm>
            <a:off x="8039804" y="481517"/>
            <a:ext cx="3705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fld id="{00000000-1234-1234-1234-123412341234}" type="slidenum">
              <a:rPr lang="ru-RU"/>
              <a:pPr/>
              <a:t>34</a:t>
            </a:fld>
            <a:endParaRPr/>
          </a:p>
        </p:txBody>
      </p:sp>
      <p:sp>
        <p:nvSpPr>
          <p:cNvPr id="9" name="TextBox 8"/>
          <p:cNvSpPr txBox="1"/>
          <p:nvPr/>
        </p:nvSpPr>
        <p:spPr>
          <a:xfrm>
            <a:off x="596968" y="1095465"/>
            <a:ext cx="81904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latin typeface="Proxima Nova" charset="0"/>
                <a:ea typeface="Proxima Nova" charset="0"/>
                <a:cs typeface="Proxima Nova" charset="0"/>
              </a:rPr>
              <a:t>Любая переменная вида </a:t>
            </a:r>
            <a:r>
              <a:rPr lang="ru-RU" sz="2000" dirty="0" err="1" smtClean="0">
                <a:latin typeface="Proxima Nova" charset="0"/>
                <a:ea typeface="Proxima Nova" charset="0"/>
                <a:cs typeface="Proxima Nova" charset="0"/>
              </a:rPr>
              <a:t>self</a:t>
            </a:r>
            <a:r>
              <a:rPr lang="ru-RU" sz="2000" dirty="0" smtClean="0">
                <a:latin typeface="Proxima Nova" charset="0"/>
                <a:ea typeface="Proxima Nova" charset="0"/>
                <a:cs typeface="Proxima Nova" charset="0"/>
              </a:rPr>
              <a:t>.</a:t>
            </a:r>
            <a:r>
              <a:rPr lang="en-US" sz="2000" dirty="0" smtClean="0">
                <a:latin typeface="Proxima Nova" charset="0"/>
                <a:ea typeface="Proxima Nova" charset="0"/>
                <a:cs typeface="Proxima Nova" charset="0"/>
              </a:rPr>
              <a:t>currency</a:t>
            </a:r>
            <a:r>
              <a:rPr lang="ru-RU" sz="2000" dirty="0" smtClean="0">
                <a:latin typeface="Proxima Nova" charset="0"/>
                <a:ea typeface="Proxima Nova" charset="0"/>
                <a:cs typeface="Proxima Nova" charset="0"/>
              </a:rPr>
              <a:t> </a:t>
            </a:r>
            <a:r>
              <a:rPr lang="ru-RU" sz="2000" dirty="0">
                <a:latin typeface="Proxima Nova" charset="0"/>
                <a:ea typeface="Proxima Nova" charset="0"/>
                <a:cs typeface="Proxima Nova" charset="0"/>
              </a:rPr>
              <a:t>доступна любому методу</a:t>
            </a:r>
          </a:p>
        </p:txBody>
      </p:sp>
      <p:sp>
        <p:nvSpPr>
          <p:cNvPr id="15" name="Скругленный прямоугольник 14"/>
          <p:cNvSpPr/>
          <p:nvPr/>
        </p:nvSpPr>
        <p:spPr>
          <a:xfrm>
            <a:off x="150877" y="2564892"/>
            <a:ext cx="8755380" cy="1805940"/>
          </a:xfrm>
          <a:prstGeom prst="roundRect">
            <a:avLst>
              <a:gd name="adj" fmla="val 5084"/>
            </a:avLst>
          </a:prstGeom>
          <a:noFill/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16" name="Скругленный прямоугольник 15"/>
          <p:cNvSpPr/>
          <p:nvPr/>
        </p:nvSpPr>
        <p:spPr>
          <a:xfrm>
            <a:off x="315029" y="3049238"/>
            <a:ext cx="2293297" cy="784384"/>
          </a:xfrm>
          <a:prstGeom prst="roundRect">
            <a:avLst>
              <a:gd name="adj" fmla="val 5084"/>
            </a:avLst>
          </a:prstGeom>
          <a:noFill/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buClrTx/>
            </a:pPr>
            <a:r>
              <a:rPr kumimoji="0" 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"/>
                <a:cs typeface=""/>
              </a:rPr>
              <a:t>self.currency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"/>
                <a:cs typeface=""/>
              </a:rPr>
              <a:t> = </a:t>
            </a:r>
            <a:r>
              <a:rPr lang="mr-IN" sz="1800" kern="1200" dirty="0" smtClean="0">
                <a:solidFill>
                  <a:schemeClr val="bg1"/>
                </a:solidFill>
                <a:latin typeface="Calibri" panose="020F0502020204030204"/>
                <a:ea typeface=""/>
                <a:cs typeface=""/>
              </a:rPr>
              <a:t>'</a:t>
            </a:r>
            <a:r>
              <a:rPr kumimoji="0" 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"/>
                <a:cs typeface=""/>
              </a:rPr>
              <a:t>usd</a:t>
            </a:r>
            <a:r>
              <a:rPr lang="mr-IN" sz="1800" kern="1200" dirty="0" smtClean="0">
                <a:solidFill>
                  <a:schemeClr val="bg1"/>
                </a:solidFill>
                <a:latin typeface="Calibri" panose="020F0502020204030204"/>
                <a:ea typeface=""/>
                <a:cs typeface=""/>
              </a:rPr>
              <a:t>'</a:t>
            </a:r>
            <a:endParaRPr kumimoji="0" lang="ru-RU" sz="18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15029" y="2679906"/>
            <a:ext cx="997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Tx/>
              <a:buFontTx/>
              <a:buNone/>
            </a:pPr>
            <a:r>
              <a:rPr lang="ru-RU" sz="1800" kern="1200" dirty="0" smtClean="0">
                <a:solidFill>
                  <a:prstClr val="black"/>
                </a:solidFill>
                <a:latin typeface="Proxima Nova" charset="0"/>
                <a:ea typeface="Proxima Nova" charset="0"/>
                <a:cs typeface="Proxima Nova" charset="0"/>
              </a:rPr>
              <a:t>Метод 1</a:t>
            </a:r>
            <a:endParaRPr lang="ru-RU" sz="1800" kern="1200" dirty="0">
              <a:solidFill>
                <a:prstClr val="black"/>
              </a:solidFill>
              <a:latin typeface="Proxima Nova" charset="0"/>
              <a:ea typeface="Proxima Nova" charset="0"/>
              <a:cs typeface="Proxima Nova" charset="0"/>
            </a:endParaRPr>
          </a:p>
        </p:txBody>
      </p:sp>
      <p:sp>
        <p:nvSpPr>
          <p:cNvPr id="18" name="Скругленный прямоугольник 17"/>
          <p:cNvSpPr/>
          <p:nvPr/>
        </p:nvSpPr>
        <p:spPr>
          <a:xfrm>
            <a:off x="3222059" y="3049238"/>
            <a:ext cx="2293297" cy="784384"/>
          </a:xfrm>
          <a:prstGeom prst="roundRect">
            <a:avLst>
              <a:gd name="adj" fmla="val 5084"/>
            </a:avLst>
          </a:prstGeom>
          <a:noFill/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buClrTx/>
            </a:pPr>
            <a:r>
              <a:rPr lang="en-US" sz="1800" kern="1200" dirty="0" smtClean="0">
                <a:solidFill>
                  <a:schemeClr val="bg1"/>
                </a:solidFill>
                <a:latin typeface="Calibri" panose="020F0502020204030204"/>
                <a:ea typeface=""/>
                <a:cs typeface=""/>
              </a:rPr>
              <a:t>print(</a:t>
            </a:r>
            <a:r>
              <a:rPr lang="en-US" sz="1800" kern="1200" dirty="0" err="1" smtClean="0">
                <a:solidFill>
                  <a:schemeClr val="bg1"/>
                </a:solidFill>
                <a:latin typeface="Calibri" panose="020F0502020204030204"/>
                <a:ea typeface=""/>
                <a:cs typeface=""/>
              </a:rPr>
              <a:t>self.currency</a:t>
            </a:r>
            <a:r>
              <a:rPr lang="en-US" sz="1800" kern="1200" dirty="0" smtClean="0">
                <a:solidFill>
                  <a:schemeClr val="bg1"/>
                </a:solidFill>
                <a:latin typeface="Calibri" panose="020F0502020204030204"/>
                <a:ea typeface=""/>
                <a:cs typeface=""/>
              </a:rPr>
              <a:t>)</a:t>
            </a:r>
            <a:endParaRPr lang="ru-RU" sz="1800" kern="1200" dirty="0">
              <a:solidFill>
                <a:schemeClr val="bg1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22059" y="2679906"/>
            <a:ext cx="1050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Tx/>
              <a:buFontTx/>
              <a:buNone/>
            </a:pPr>
            <a:r>
              <a:rPr lang="ru-RU" sz="1800" kern="1200" dirty="0" smtClean="0">
                <a:solidFill>
                  <a:prstClr val="black"/>
                </a:solidFill>
                <a:latin typeface="Proxima Nova" charset="0"/>
                <a:ea typeface="Proxima Nova" charset="0"/>
                <a:cs typeface="Proxima Nova" charset="0"/>
              </a:rPr>
              <a:t>Метод 2</a:t>
            </a:r>
            <a:endParaRPr lang="ru-RU" sz="1800" kern="1200" dirty="0">
              <a:solidFill>
                <a:prstClr val="black"/>
              </a:solidFill>
              <a:latin typeface="Proxima Nova" charset="0"/>
              <a:ea typeface="Proxima Nova" charset="0"/>
              <a:cs typeface="Proxima Nova" charset="0"/>
            </a:endParaRPr>
          </a:p>
        </p:txBody>
      </p:sp>
      <p:sp>
        <p:nvSpPr>
          <p:cNvPr id="20" name="Скругленный прямоугольник 19"/>
          <p:cNvSpPr/>
          <p:nvPr/>
        </p:nvSpPr>
        <p:spPr>
          <a:xfrm>
            <a:off x="6129089" y="3049238"/>
            <a:ext cx="2293297" cy="784384"/>
          </a:xfrm>
          <a:prstGeom prst="roundRect">
            <a:avLst>
              <a:gd name="adj" fmla="val 5084"/>
            </a:avLst>
          </a:prstGeom>
          <a:noFill/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buClrTx/>
            </a:pPr>
            <a:r>
              <a:rPr lang="en-US" sz="1800" kern="1200" dirty="0" err="1">
                <a:solidFill>
                  <a:schemeClr val="bg1"/>
                </a:solidFill>
                <a:latin typeface="Calibri" panose="020F0502020204030204"/>
                <a:ea typeface=""/>
                <a:cs typeface=""/>
              </a:rPr>
              <a:t>self.currency</a:t>
            </a:r>
            <a:r>
              <a:rPr lang="en-US" sz="1800" kern="1200" dirty="0">
                <a:solidFill>
                  <a:schemeClr val="bg1"/>
                </a:solidFill>
                <a:latin typeface="Calibri" panose="020F0502020204030204"/>
                <a:ea typeface=""/>
                <a:cs typeface=""/>
              </a:rPr>
              <a:t> = </a:t>
            </a:r>
            <a:r>
              <a:rPr lang="mr-IN" sz="1800" kern="1200" dirty="0" smtClean="0">
                <a:solidFill>
                  <a:schemeClr val="bg1"/>
                </a:solidFill>
                <a:latin typeface="Calibri" panose="020F0502020204030204"/>
                <a:ea typeface=""/>
                <a:cs typeface=""/>
              </a:rPr>
              <a:t>'</a:t>
            </a:r>
            <a:r>
              <a:rPr lang="en-US" sz="1800" kern="1200" dirty="0" err="1" smtClean="0">
                <a:solidFill>
                  <a:schemeClr val="bg1"/>
                </a:solidFill>
                <a:latin typeface="Calibri" panose="020F0502020204030204"/>
                <a:ea typeface=""/>
                <a:cs typeface=""/>
              </a:rPr>
              <a:t>eur</a:t>
            </a:r>
            <a:r>
              <a:rPr lang="mr-IN" sz="1800" kern="1200" dirty="0" smtClean="0">
                <a:solidFill>
                  <a:schemeClr val="bg1"/>
                </a:solidFill>
                <a:latin typeface="Calibri" panose="020F0502020204030204"/>
                <a:ea typeface=""/>
                <a:cs typeface=""/>
              </a:rPr>
              <a:t>'</a:t>
            </a:r>
            <a:endParaRPr lang="ru-RU" sz="1800" kern="1200" dirty="0">
              <a:solidFill>
                <a:schemeClr val="bg1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129089" y="2679906"/>
            <a:ext cx="1042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Tx/>
              <a:buFontTx/>
              <a:buNone/>
            </a:pPr>
            <a:r>
              <a:rPr lang="ru-RU" sz="1800" kern="1200" dirty="0" smtClean="0">
                <a:solidFill>
                  <a:prstClr val="black"/>
                </a:solidFill>
                <a:latin typeface="Proxima Nova" charset="0"/>
                <a:ea typeface="Proxima Nova" charset="0"/>
                <a:cs typeface="Proxima Nova" charset="0"/>
              </a:rPr>
              <a:t>Метод 3</a:t>
            </a:r>
            <a:endParaRPr lang="ru-RU" sz="1800" kern="1200" dirty="0">
              <a:solidFill>
                <a:prstClr val="black"/>
              </a:solidFill>
              <a:latin typeface="Proxima Nova" charset="0"/>
              <a:ea typeface="Proxima Nova" charset="0"/>
              <a:cs typeface="Proxima Nova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50877" y="2156686"/>
            <a:ext cx="81904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Proxima Nova" charset="0"/>
                <a:ea typeface="Proxima Nova" charset="0"/>
                <a:cs typeface="Proxima Nova" charset="0"/>
              </a:rPr>
              <a:t>class </a:t>
            </a:r>
            <a:r>
              <a:rPr lang="en-US" sz="2000" dirty="0" err="1" smtClean="0">
                <a:latin typeface="Proxima Nova" charset="0"/>
                <a:ea typeface="Proxima Nova" charset="0"/>
                <a:cs typeface="Proxima Nova" charset="0"/>
              </a:rPr>
              <a:t>any_name</a:t>
            </a:r>
            <a:endParaRPr lang="ru-RU" sz="2000" dirty="0">
              <a:latin typeface="Proxima Nova" charset="0"/>
              <a:ea typeface="Proxima Nova" charset="0"/>
              <a:cs typeface="Proxima Nov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7732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62"/>
          <p:cNvSpPr txBox="1">
            <a:spLocks noGrp="1"/>
          </p:cNvSpPr>
          <p:nvPr>
            <p:ph type="title"/>
          </p:nvPr>
        </p:nvSpPr>
        <p:spPr>
          <a:xfrm>
            <a:off x="702046" y="386490"/>
            <a:ext cx="6776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2E"/>
              </a:buClr>
              <a:buSzPts val="2000"/>
              <a:buFont typeface="Arial"/>
              <a:buNone/>
            </a:pPr>
            <a:r>
              <a:rPr lang="ru-RU" dirty="0" smtClean="0"/>
              <a:t>Переменная </a:t>
            </a:r>
            <a:r>
              <a:rPr lang="en-US" dirty="0" smtClean="0"/>
              <a:t>self</a:t>
            </a:r>
            <a:endParaRPr dirty="0"/>
          </a:p>
        </p:txBody>
      </p:sp>
      <p:sp>
        <p:nvSpPr>
          <p:cNvPr id="650" name="Google Shape;650;p62"/>
          <p:cNvSpPr txBox="1">
            <a:spLocks noGrp="1"/>
          </p:cNvSpPr>
          <p:nvPr>
            <p:ph type="sldNum" idx="12"/>
          </p:nvPr>
        </p:nvSpPr>
        <p:spPr>
          <a:xfrm>
            <a:off x="8039804" y="481517"/>
            <a:ext cx="3705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fld id="{00000000-1234-1234-1234-123412341234}" type="slidenum">
              <a:rPr lang="ru-RU"/>
              <a:pPr/>
              <a:t>35</a:t>
            </a:fld>
            <a:endParaRPr/>
          </a:p>
        </p:txBody>
      </p:sp>
      <p:sp>
        <p:nvSpPr>
          <p:cNvPr id="9" name="TextBox 8"/>
          <p:cNvSpPr txBox="1"/>
          <p:nvPr/>
        </p:nvSpPr>
        <p:spPr>
          <a:xfrm>
            <a:off x="4773168" y="2026525"/>
            <a:ext cx="418795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 smtClean="0">
                <a:latin typeface="Proxima Nova" charset="0"/>
                <a:ea typeface="Proxima Nova" charset="0"/>
                <a:cs typeface="Proxima Nova" charset="0"/>
              </a:rPr>
              <a:t>Переменная </a:t>
            </a:r>
            <a:r>
              <a:rPr lang="en-US" sz="2000" dirty="0" smtClean="0">
                <a:latin typeface="Proxima Nova" charset="0"/>
                <a:ea typeface="Proxima Nova" charset="0"/>
                <a:cs typeface="Proxima Nova" charset="0"/>
              </a:rPr>
              <a:t>currency </a:t>
            </a:r>
            <a:r>
              <a:rPr lang="ru-RU" sz="2000" dirty="0" smtClean="0">
                <a:latin typeface="Proxima Nova" charset="0"/>
                <a:ea typeface="Proxima Nova" charset="0"/>
                <a:cs typeface="Proxima Nova" charset="0"/>
              </a:rPr>
              <a:t>объявляется в методе </a:t>
            </a:r>
            <a:r>
              <a:rPr lang="en-US" sz="2000" dirty="0" smtClean="0">
                <a:latin typeface="Proxima Nova" charset="0"/>
                <a:ea typeface="Proxima Nova" charset="0"/>
                <a:cs typeface="Proxima Nova" charset="0"/>
              </a:rPr>
              <a:t>method_1</a:t>
            </a:r>
          </a:p>
          <a:p>
            <a:pPr algn="ctr"/>
            <a:endParaRPr lang="en-US" sz="2000" dirty="0" smtClean="0">
              <a:latin typeface="Proxima Nova" charset="0"/>
              <a:ea typeface="Proxima Nova" charset="0"/>
              <a:cs typeface="Proxima Nova" charset="0"/>
            </a:endParaRPr>
          </a:p>
          <a:p>
            <a:pPr algn="ctr"/>
            <a:r>
              <a:rPr lang="ru-RU" sz="2000" dirty="0" smtClean="0">
                <a:latin typeface="Proxima Nova" charset="0"/>
                <a:ea typeface="Proxima Nova" charset="0"/>
                <a:cs typeface="Proxima Nova" charset="0"/>
              </a:rPr>
              <a:t>Но в методе </a:t>
            </a:r>
            <a:r>
              <a:rPr lang="en-US" sz="2000" dirty="0" smtClean="0">
                <a:latin typeface="Proxima Nova" charset="0"/>
                <a:ea typeface="Proxima Nova" charset="0"/>
                <a:cs typeface="Proxima Nova" charset="0"/>
              </a:rPr>
              <a:t>method_2 </a:t>
            </a:r>
            <a:r>
              <a:rPr lang="ru-RU" sz="2000" dirty="0" smtClean="0">
                <a:latin typeface="Proxima Nova" charset="0"/>
                <a:ea typeface="Proxima Nova" charset="0"/>
                <a:cs typeface="Proxima Nova" charset="0"/>
              </a:rPr>
              <a:t>она автоматически доступна</a:t>
            </a:r>
            <a:endParaRPr lang="ru-RU" sz="2000" dirty="0">
              <a:latin typeface="Proxima Nova" charset="0"/>
              <a:ea typeface="Proxima Nova" charset="0"/>
              <a:cs typeface="Proxima Nova" charset="0"/>
            </a:endParaRPr>
          </a:p>
        </p:txBody>
      </p:sp>
      <p:pic>
        <p:nvPicPr>
          <p:cNvPr id="2" name="Изображение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487" y="965962"/>
            <a:ext cx="4202623" cy="3752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23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62"/>
          <p:cNvSpPr txBox="1">
            <a:spLocks noGrp="1"/>
          </p:cNvSpPr>
          <p:nvPr>
            <p:ph type="title"/>
          </p:nvPr>
        </p:nvSpPr>
        <p:spPr>
          <a:xfrm>
            <a:off x="702046" y="386490"/>
            <a:ext cx="6776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2E"/>
              </a:buClr>
              <a:buSzPts val="2000"/>
              <a:buFont typeface="Arial"/>
              <a:buNone/>
            </a:pPr>
            <a:r>
              <a:rPr lang="ru-RU" dirty="0" smtClean="0"/>
              <a:t>Наследование</a:t>
            </a:r>
            <a:endParaRPr dirty="0"/>
          </a:p>
        </p:txBody>
      </p:sp>
      <p:sp>
        <p:nvSpPr>
          <p:cNvPr id="650" name="Google Shape;650;p62"/>
          <p:cNvSpPr txBox="1">
            <a:spLocks noGrp="1"/>
          </p:cNvSpPr>
          <p:nvPr>
            <p:ph type="sldNum" idx="12"/>
          </p:nvPr>
        </p:nvSpPr>
        <p:spPr>
          <a:xfrm>
            <a:off x="8039804" y="481517"/>
            <a:ext cx="3705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fld id="{00000000-1234-1234-1234-123412341234}" type="slidenum">
              <a:rPr lang="ru-RU"/>
              <a:pPr/>
              <a:t>36</a:t>
            </a:fld>
            <a:endParaRPr/>
          </a:p>
        </p:txBody>
      </p:sp>
      <p:sp>
        <p:nvSpPr>
          <p:cNvPr id="9" name="TextBox 8"/>
          <p:cNvSpPr txBox="1"/>
          <p:nvPr/>
        </p:nvSpPr>
        <p:spPr>
          <a:xfrm>
            <a:off x="606112" y="930307"/>
            <a:ext cx="819041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latin typeface="Proxima Nova" charset="0"/>
                <a:ea typeface="Proxima Nova" charset="0"/>
                <a:cs typeface="Proxima Nova" charset="0"/>
              </a:rPr>
              <a:t>Классы можно наследовать для создания новых. Тогда методы из родительского класса будут автоматически доступны в дочернем классе.</a:t>
            </a:r>
          </a:p>
        </p:txBody>
      </p:sp>
      <p:sp>
        <p:nvSpPr>
          <p:cNvPr id="27" name="Скругленный прямоугольник 26"/>
          <p:cNvSpPr/>
          <p:nvPr/>
        </p:nvSpPr>
        <p:spPr>
          <a:xfrm>
            <a:off x="702046" y="2463678"/>
            <a:ext cx="2663190" cy="1879722"/>
          </a:xfrm>
          <a:prstGeom prst="roundRect">
            <a:avLst>
              <a:gd name="adj" fmla="val 5084"/>
            </a:avLst>
          </a:prstGeom>
          <a:noFill/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28" name="Скругленный прямоугольник 27"/>
          <p:cNvSpPr/>
          <p:nvPr/>
        </p:nvSpPr>
        <p:spPr>
          <a:xfrm>
            <a:off x="866198" y="2948024"/>
            <a:ext cx="2293297" cy="784384"/>
          </a:xfrm>
          <a:prstGeom prst="roundRect">
            <a:avLst>
              <a:gd name="adj" fmla="val 5084"/>
            </a:avLst>
          </a:prstGeom>
          <a:noFill/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xima Nova" charset="0"/>
                <a:ea typeface="Proxima Nova" charset="0"/>
                <a:cs typeface="Proxima Nova" charset="0"/>
              </a:rPr>
              <a:t>self.currency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xima Nova" charset="0"/>
                <a:ea typeface="Proxima Nova" charset="0"/>
                <a:cs typeface="Proxima Nova" charset="0"/>
              </a:rPr>
              <a:t> = </a:t>
            </a:r>
            <a:r>
              <a:rPr kumimoji="0" lang="mr-IN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xima Nova" charset="0"/>
                <a:ea typeface="Proxima Nova" charset="0"/>
                <a:cs typeface="Proxima Nova" charset="0"/>
              </a:rPr>
              <a:t>'</a:t>
            </a:r>
            <a:r>
              <a:rPr kumimoji="0" 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xima Nova" charset="0"/>
                <a:ea typeface="Proxima Nova" charset="0"/>
                <a:cs typeface="Proxima Nova" charset="0"/>
              </a:rPr>
              <a:t>usd</a:t>
            </a:r>
            <a:r>
              <a:rPr kumimoji="0" lang="mr-IN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xima Nova" charset="0"/>
                <a:ea typeface="Proxima Nova" charset="0"/>
                <a:cs typeface="Proxima Nova" charset="0"/>
              </a:rPr>
              <a:t>'</a:t>
            </a:r>
            <a:endParaRPr kumimoji="0" lang="ru-RU" sz="1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oxima Nova" charset="0"/>
              <a:ea typeface="Proxima Nova" charset="0"/>
              <a:cs typeface="Proxima Nova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866198" y="2578692"/>
            <a:ext cx="997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Tx/>
              <a:buFontTx/>
              <a:buNone/>
            </a:pPr>
            <a:r>
              <a:rPr lang="ru-RU" sz="1800" kern="1200" dirty="0" smtClean="0">
                <a:solidFill>
                  <a:prstClr val="black"/>
                </a:solidFill>
                <a:latin typeface="Proxima Nova" charset="0"/>
                <a:ea typeface="Proxima Nova" charset="0"/>
                <a:cs typeface="Proxima Nova" charset="0"/>
              </a:rPr>
              <a:t>Метод 1</a:t>
            </a:r>
            <a:endParaRPr lang="ru-RU" sz="1800" kern="1200" dirty="0">
              <a:solidFill>
                <a:prstClr val="black"/>
              </a:solidFill>
              <a:latin typeface="Proxima Nova" charset="0"/>
              <a:ea typeface="Proxima Nova" charset="0"/>
              <a:cs typeface="Proxima Nova" charset="0"/>
            </a:endParaRPr>
          </a:p>
        </p:txBody>
      </p:sp>
      <p:sp>
        <p:nvSpPr>
          <p:cNvPr id="30" name="Скругленный прямоугольник 29"/>
          <p:cNvSpPr/>
          <p:nvPr/>
        </p:nvSpPr>
        <p:spPr>
          <a:xfrm>
            <a:off x="5762488" y="2463678"/>
            <a:ext cx="2663190" cy="1879722"/>
          </a:xfrm>
          <a:prstGeom prst="roundRect">
            <a:avLst>
              <a:gd name="adj" fmla="val 5084"/>
            </a:avLst>
          </a:prstGeom>
          <a:noFill/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31" name="Скругленный прямоугольник 30"/>
          <p:cNvSpPr/>
          <p:nvPr/>
        </p:nvSpPr>
        <p:spPr>
          <a:xfrm>
            <a:off x="5926640" y="2948024"/>
            <a:ext cx="2293297" cy="784384"/>
          </a:xfrm>
          <a:prstGeom prst="roundRect">
            <a:avLst>
              <a:gd name="adj" fmla="val 5084"/>
            </a:avLst>
          </a:prstGeom>
          <a:noFill/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xima Nova" charset="0"/>
                <a:ea typeface="Proxima Nova" charset="0"/>
                <a:cs typeface="Proxima Nova" charset="0"/>
              </a:rPr>
              <a:t>self.</a:t>
            </a:r>
            <a:r>
              <a:rPr kumimoji="0" lang="ru-RU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xima Nova" charset="0"/>
                <a:ea typeface="Proxima Nova" charset="0"/>
                <a:cs typeface="Proxima Nova" charset="0"/>
              </a:rPr>
              <a:t>метод 1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926640" y="2578692"/>
            <a:ext cx="1050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Tx/>
              <a:buFontTx/>
              <a:buNone/>
            </a:pPr>
            <a:r>
              <a:rPr lang="ru-RU" sz="1800" kern="1200" dirty="0" smtClean="0">
                <a:solidFill>
                  <a:prstClr val="black"/>
                </a:solidFill>
                <a:latin typeface="Proxima Nova" charset="0"/>
                <a:ea typeface="Proxima Nova" charset="0"/>
                <a:cs typeface="Proxima Nova" charset="0"/>
              </a:rPr>
              <a:t>Метод </a:t>
            </a:r>
            <a:r>
              <a:rPr lang="en-US" sz="1800" kern="1200" dirty="0" smtClean="0">
                <a:solidFill>
                  <a:prstClr val="black"/>
                </a:solidFill>
                <a:latin typeface="Proxima Nova" charset="0"/>
                <a:ea typeface="Proxima Nova" charset="0"/>
                <a:cs typeface="Proxima Nova" charset="0"/>
              </a:rPr>
              <a:t>2</a:t>
            </a:r>
            <a:endParaRPr lang="ru-RU" sz="1800" kern="1200" dirty="0">
              <a:solidFill>
                <a:prstClr val="black"/>
              </a:solidFill>
              <a:latin typeface="Proxima Nova" charset="0"/>
              <a:ea typeface="Proxima Nova" charset="0"/>
              <a:cs typeface="Proxima Nova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702047" y="2089005"/>
            <a:ext cx="25897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Proxima Nova" charset="0"/>
                <a:ea typeface="Proxima Nova" charset="0"/>
                <a:cs typeface="Proxima Nova" charset="0"/>
              </a:rPr>
              <a:t>class </a:t>
            </a:r>
            <a:r>
              <a:rPr lang="en-US" sz="2000" dirty="0" err="1" smtClean="0">
                <a:latin typeface="Proxima Nova" charset="0"/>
                <a:ea typeface="Proxima Nova" charset="0"/>
                <a:cs typeface="Proxima Nova" charset="0"/>
              </a:rPr>
              <a:t>any_name</a:t>
            </a:r>
            <a:endParaRPr lang="ru-RU" sz="2000" dirty="0">
              <a:latin typeface="Proxima Nova" charset="0"/>
              <a:ea typeface="Proxima Nova" charset="0"/>
              <a:cs typeface="Proxima Nova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689092" y="2089005"/>
            <a:ext cx="28514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Proxima Nova" charset="0"/>
                <a:ea typeface="Proxima Nova" charset="0"/>
                <a:cs typeface="Proxima Nova" charset="0"/>
              </a:rPr>
              <a:t>class other(</a:t>
            </a:r>
            <a:r>
              <a:rPr lang="en-US" sz="2000" dirty="0" err="1" smtClean="0">
                <a:latin typeface="Proxima Nova" charset="0"/>
                <a:ea typeface="Proxima Nova" charset="0"/>
                <a:cs typeface="Proxima Nova" charset="0"/>
              </a:rPr>
              <a:t>any_name</a:t>
            </a:r>
            <a:r>
              <a:rPr lang="en-US" sz="2000" dirty="0" smtClean="0">
                <a:latin typeface="Proxima Nova" charset="0"/>
                <a:ea typeface="Proxima Nova" charset="0"/>
                <a:cs typeface="Proxima Nova" charset="0"/>
              </a:rPr>
              <a:t>)</a:t>
            </a:r>
            <a:endParaRPr lang="ru-RU" sz="2000" dirty="0">
              <a:latin typeface="Proxima Nova" charset="0"/>
              <a:ea typeface="Proxima Nova" charset="0"/>
              <a:cs typeface="Proxima Nov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2889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24B4EB"/>
            </a:gs>
            <a:gs pos="99548">
              <a:srgbClr val="2B55F6"/>
            </a:gs>
            <a:gs pos="100000">
              <a:srgbClr val="2B55F6"/>
            </a:gs>
          </a:gsLst>
          <a:lin ang="2700000" scaled="0"/>
        </a:gradFill>
        <a:effectLst/>
      </p:bgPr>
    </p:bg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0" name="Google Shape;370;p38" descr="logo-14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07656" y="4608594"/>
            <a:ext cx="901701" cy="191320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38"/>
          <p:cNvSpPr txBox="1"/>
          <p:nvPr/>
        </p:nvSpPr>
        <p:spPr>
          <a:xfrm>
            <a:off x="701750" y="2764250"/>
            <a:ext cx="6951778" cy="56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>
              <a:lnSpc>
                <a:spcPct val="60000"/>
              </a:lnSpc>
              <a:buClr>
                <a:srgbClr val="30312E"/>
              </a:buClr>
              <a:buSzPts val="4200"/>
            </a:pPr>
            <a:r>
              <a:rPr lang="ru-RU" sz="4200" b="1" dirty="0" smtClean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На практике понятней</a:t>
            </a:r>
            <a:endParaRPr sz="4200" b="1" dirty="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74" name="Google Shape;374;p38"/>
          <p:cNvSpPr txBox="1">
            <a:spLocks noGrp="1"/>
          </p:cNvSpPr>
          <p:nvPr>
            <p:ph type="sldNum" idx="12"/>
          </p:nvPr>
        </p:nvSpPr>
        <p:spPr>
          <a:xfrm>
            <a:off x="8039804" y="487287"/>
            <a:ext cx="370500" cy="14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lnSpc>
                <a:spcPct val="90000"/>
              </a:lnSpc>
            </a:pPr>
            <a:fld id="{00000000-1234-1234-1234-123412341234}" type="slidenum">
              <a:rPr lang="ru-RU">
                <a:solidFill>
                  <a:srgbClr val="FFFFFF"/>
                </a:solidFill>
              </a:rPr>
              <a:pPr>
                <a:lnSpc>
                  <a:spcPct val="90000"/>
                </a:lnSpc>
              </a:pPr>
              <a:t>37</a:t>
            </a:fld>
            <a:endParaRPr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210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62"/>
          <p:cNvSpPr txBox="1">
            <a:spLocks noGrp="1"/>
          </p:cNvSpPr>
          <p:nvPr>
            <p:ph type="title"/>
          </p:nvPr>
        </p:nvSpPr>
        <p:spPr>
          <a:xfrm>
            <a:off x="702046" y="386490"/>
            <a:ext cx="6776400" cy="719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2E"/>
              </a:buClr>
              <a:buSzPts val="2000"/>
              <a:buFont typeface="Arial"/>
              <a:buNone/>
            </a:pPr>
            <a:r>
              <a:rPr lang="ru-RU" dirty="0" smtClean="0"/>
              <a:t>Что должен делать наш класс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(</a:t>
            </a:r>
            <a:r>
              <a:rPr lang="ru-RU" dirty="0" smtClean="0"/>
              <a:t>это один из вариантов решения</a:t>
            </a:r>
            <a:r>
              <a:rPr lang="en-US" dirty="0" smtClean="0"/>
              <a:t>)</a:t>
            </a:r>
            <a:endParaRPr dirty="0"/>
          </a:p>
        </p:txBody>
      </p:sp>
      <p:sp>
        <p:nvSpPr>
          <p:cNvPr id="650" name="Google Shape;650;p62"/>
          <p:cNvSpPr txBox="1">
            <a:spLocks noGrp="1"/>
          </p:cNvSpPr>
          <p:nvPr>
            <p:ph type="sldNum" idx="12"/>
          </p:nvPr>
        </p:nvSpPr>
        <p:spPr>
          <a:xfrm>
            <a:off x="8039804" y="481517"/>
            <a:ext cx="3705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fld id="{00000000-1234-1234-1234-123412341234}" type="slidenum">
              <a:rPr lang="ru-RU"/>
              <a:pPr/>
              <a:t>38</a:t>
            </a:fld>
            <a:endParaRPr/>
          </a:p>
        </p:txBody>
      </p:sp>
      <p:sp>
        <p:nvSpPr>
          <p:cNvPr id="9" name="TextBox 8"/>
          <p:cNvSpPr txBox="1"/>
          <p:nvPr/>
        </p:nvSpPr>
        <p:spPr>
          <a:xfrm>
            <a:off x="702046" y="1616107"/>
            <a:ext cx="819041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latin typeface="Proxima Nova" charset="0"/>
                <a:ea typeface="Proxima Nova" charset="0"/>
                <a:cs typeface="Proxima Nova" charset="0"/>
              </a:rPr>
              <a:t>Делать запрос к API</a:t>
            </a:r>
          </a:p>
          <a:p>
            <a:endParaRPr lang="ru-RU" sz="2000" dirty="0">
              <a:latin typeface="Proxima Nova" charset="0"/>
              <a:ea typeface="Proxima Nova" charset="0"/>
              <a:cs typeface="Proxima Nova" charset="0"/>
            </a:endParaRPr>
          </a:p>
          <a:p>
            <a:r>
              <a:rPr lang="ru-RU" sz="2000" dirty="0">
                <a:latin typeface="Proxima Nova" charset="0"/>
                <a:ea typeface="Proxima Nova" charset="0"/>
                <a:cs typeface="Proxima Nova" charset="0"/>
              </a:rPr>
              <a:t>Обрабатывать ответ в нужном формате</a:t>
            </a:r>
          </a:p>
          <a:p>
            <a:endParaRPr lang="ru-RU" sz="2000" dirty="0">
              <a:latin typeface="Proxima Nova" charset="0"/>
              <a:ea typeface="Proxima Nova" charset="0"/>
              <a:cs typeface="Proxima Nova" charset="0"/>
            </a:endParaRPr>
          </a:p>
          <a:p>
            <a:r>
              <a:rPr lang="ru-RU" sz="2000" dirty="0">
                <a:latin typeface="Proxima Nova" charset="0"/>
                <a:ea typeface="Proxima Nova" charset="0"/>
                <a:cs typeface="Proxima Nova" charset="0"/>
              </a:rPr>
              <a:t>Возвращать нужную информацию</a:t>
            </a:r>
          </a:p>
        </p:txBody>
      </p:sp>
    </p:spTree>
    <p:extLst>
      <p:ext uri="{BB962C8B-B14F-4D97-AF65-F5344CB8AC3E}">
        <p14:creationId xmlns:p14="http://schemas.microsoft.com/office/powerpoint/2010/main" val="517466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24B4EB"/>
            </a:gs>
            <a:gs pos="99548">
              <a:srgbClr val="2B55F6"/>
            </a:gs>
            <a:gs pos="100000">
              <a:srgbClr val="2B55F6"/>
            </a:gs>
          </a:gsLst>
          <a:lin ang="2700000" scaled="0"/>
        </a:gradFill>
        <a:effectLst/>
      </p:bgPr>
    </p:bg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0" name="Google Shape;370;p38" descr="logo-14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07656" y="4608594"/>
            <a:ext cx="901701" cy="191320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38"/>
          <p:cNvSpPr txBox="1"/>
          <p:nvPr/>
        </p:nvSpPr>
        <p:spPr>
          <a:xfrm>
            <a:off x="701750" y="2267712"/>
            <a:ext cx="6951778" cy="1063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>
              <a:lnSpc>
                <a:spcPct val="60000"/>
              </a:lnSpc>
              <a:buClr>
                <a:srgbClr val="30312E"/>
              </a:buClr>
              <a:buSzPts val="4200"/>
            </a:pPr>
            <a:r>
              <a:rPr lang="ru-RU" sz="4200" b="1" dirty="0" smtClean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Система повышения </a:t>
            </a:r>
            <a:endParaRPr lang="en-US" sz="4200" b="1" dirty="0" smtClean="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>
              <a:lnSpc>
                <a:spcPct val="60000"/>
              </a:lnSpc>
              <a:buClr>
                <a:srgbClr val="30312E"/>
              </a:buClr>
              <a:buSzPts val="4200"/>
            </a:pPr>
            <a:r>
              <a:rPr lang="ru-RU" sz="4200" b="1" dirty="0" smtClean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сотрудников</a:t>
            </a:r>
            <a:endParaRPr sz="4200" b="1" dirty="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74" name="Google Shape;374;p38"/>
          <p:cNvSpPr txBox="1">
            <a:spLocks noGrp="1"/>
          </p:cNvSpPr>
          <p:nvPr>
            <p:ph type="sldNum" idx="12"/>
          </p:nvPr>
        </p:nvSpPr>
        <p:spPr>
          <a:xfrm>
            <a:off x="8039804" y="487287"/>
            <a:ext cx="370500" cy="14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lnSpc>
                <a:spcPct val="90000"/>
              </a:lnSpc>
            </a:pPr>
            <a:fld id="{00000000-1234-1234-1234-123412341234}" type="slidenum">
              <a:rPr lang="ru-RU">
                <a:solidFill>
                  <a:srgbClr val="FFFFFF"/>
                </a:solidFill>
              </a:rPr>
              <a:pPr>
                <a:lnSpc>
                  <a:spcPct val="90000"/>
                </a:lnSpc>
              </a:pPr>
              <a:t>39</a:t>
            </a:fld>
            <a:endParaRPr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0915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CF5"/>
        </a:solidFill>
        <a:effectLst/>
      </p:bgPr>
    </p:bg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62"/>
          <p:cNvSpPr txBox="1"/>
          <p:nvPr/>
        </p:nvSpPr>
        <p:spPr>
          <a:xfrm>
            <a:off x="399764" y="3193940"/>
            <a:ext cx="2189878" cy="7809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>
              <a:lnSpc>
                <a:spcPct val="90000"/>
              </a:lnSpc>
              <a:buClr>
                <a:srgbClr val="303131"/>
              </a:buClr>
              <a:buSzPts val="1400"/>
            </a:pPr>
            <a:r>
              <a:rPr lang="ru-RU" sz="1800" dirty="0" smtClean="0">
                <a:solidFill>
                  <a:srgbClr val="303131"/>
                </a:solidFill>
                <a:latin typeface="Proxima Nova"/>
                <a:ea typeface="Proxima Nova"/>
                <a:cs typeface="Proxima Nova"/>
                <a:sym typeface="Proxima Nova"/>
              </a:rPr>
              <a:t>Должен ли аналитик быть разработчиком</a:t>
            </a:r>
            <a:endParaRPr sz="1800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44" name="Google Shape;644;p62"/>
          <p:cNvSpPr txBox="1"/>
          <p:nvPr/>
        </p:nvSpPr>
        <p:spPr>
          <a:xfrm>
            <a:off x="3706585" y="3162284"/>
            <a:ext cx="1755379" cy="7809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>
              <a:lnSpc>
                <a:spcPct val="90000"/>
              </a:lnSpc>
              <a:buClr>
                <a:srgbClr val="303131"/>
              </a:buClr>
              <a:buSzPts val="1400"/>
            </a:pPr>
            <a:r>
              <a:rPr lang="ru-RU" sz="1800" dirty="0" smtClean="0">
                <a:solidFill>
                  <a:srgbClr val="303131"/>
                </a:solidFill>
                <a:latin typeface="Proxima Nova"/>
                <a:ea typeface="Proxima Nova"/>
                <a:cs typeface="Proxima Nova"/>
                <a:sym typeface="Proxima Nova"/>
              </a:rPr>
              <a:t>Преимущества классов перед функциями</a:t>
            </a:r>
            <a:endParaRPr sz="1800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45" name="Google Shape;645;p62"/>
          <p:cNvSpPr txBox="1"/>
          <p:nvPr/>
        </p:nvSpPr>
        <p:spPr>
          <a:xfrm>
            <a:off x="6788902" y="3192598"/>
            <a:ext cx="1755379" cy="7809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>
              <a:lnSpc>
                <a:spcPct val="90000"/>
              </a:lnSpc>
              <a:buClr>
                <a:srgbClr val="303131"/>
              </a:buClr>
              <a:buSzPts val="1400"/>
            </a:pPr>
            <a:r>
              <a:rPr lang="ru-RU" sz="1800" dirty="0" smtClean="0">
                <a:solidFill>
                  <a:srgbClr val="303131"/>
                </a:solidFill>
                <a:latin typeface="Proxima Nova"/>
                <a:ea typeface="Proxima Nova"/>
                <a:cs typeface="Proxima Nova"/>
                <a:sym typeface="Proxima Nova"/>
              </a:rPr>
              <a:t>Наследование классов</a:t>
            </a:r>
            <a:endParaRPr sz="1800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49" name="Google Shape;649;p62"/>
          <p:cNvSpPr txBox="1">
            <a:spLocks noGrp="1"/>
          </p:cNvSpPr>
          <p:nvPr>
            <p:ph type="title"/>
          </p:nvPr>
        </p:nvSpPr>
        <p:spPr>
          <a:xfrm>
            <a:off x="702046" y="386490"/>
            <a:ext cx="6776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2E"/>
              </a:buClr>
              <a:buSzPts val="2000"/>
              <a:buFont typeface="Arial"/>
              <a:buNone/>
            </a:pPr>
            <a:r>
              <a:rPr lang="ru-RU" dirty="0" smtClean="0"/>
              <a:t>Программа на сегодня</a:t>
            </a:r>
            <a:endParaRPr dirty="0"/>
          </a:p>
        </p:txBody>
      </p:sp>
      <p:sp>
        <p:nvSpPr>
          <p:cNvPr id="650" name="Google Shape;650;p62"/>
          <p:cNvSpPr txBox="1">
            <a:spLocks noGrp="1"/>
          </p:cNvSpPr>
          <p:nvPr>
            <p:ph type="sldNum" idx="12"/>
          </p:nvPr>
        </p:nvSpPr>
        <p:spPr>
          <a:xfrm>
            <a:off x="8039804" y="481517"/>
            <a:ext cx="3705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fld id="{00000000-1234-1234-1234-123412341234}" type="slidenum">
              <a:rPr lang="ru-RU"/>
              <a:pPr/>
              <a:t>4</a:t>
            </a:fld>
            <a:endParaRPr/>
          </a:p>
        </p:txBody>
      </p:sp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862" y="1242937"/>
            <a:ext cx="2445683" cy="1617064"/>
          </a:xfrm>
          <a:prstGeom prst="rect">
            <a:avLst/>
          </a:prstGeom>
        </p:spPr>
      </p:pic>
      <p:sp>
        <p:nvSpPr>
          <p:cNvPr id="13" name="Google Shape;937;p72"/>
          <p:cNvSpPr/>
          <p:nvPr/>
        </p:nvSpPr>
        <p:spPr>
          <a:xfrm>
            <a:off x="6788902" y="1368973"/>
            <a:ext cx="1560735" cy="143184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2764" y="19636"/>
                </a:moveTo>
                <a:cubicBezTo>
                  <a:pt x="12764" y="20178"/>
                  <a:pt x="12324" y="20618"/>
                  <a:pt x="11782" y="20618"/>
                </a:cubicBezTo>
                <a:lnTo>
                  <a:pt x="9818" y="20618"/>
                </a:lnTo>
                <a:cubicBezTo>
                  <a:pt x="9276" y="20618"/>
                  <a:pt x="8836" y="20178"/>
                  <a:pt x="8836" y="19636"/>
                </a:cubicBezTo>
                <a:lnTo>
                  <a:pt x="8836" y="17673"/>
                </a:lnTo>
                <a:cubicBezTo>
                  <a:pt x="8836" y="17131"/>
                  <a:pt x="9276" y="16691"/>
                  <a:pt x="9818" y="16691"/>
                </a:cubicBezTo>
                <a:lnTo>
                  <a:pt x="11782" y="16691"/>
                </a:lnTo>
                <a:cubicBezTo>
                  <a:pt x="12324" y="16691"/>
                  <a:pt x="12764" y="17131"/>
                  <a:pt x="12764" y="17673"/>
                </a:cubicBezTo>
                <a:cubicBezTo>
                  <a:pt x="12764" y="17673"/>
                  <a:pt x="12764" y="19636"/>
                  <a:pt x="12764" y="19636"/>
                </a:cubicBezTo>
                <a:close/>
                <a:moveTo>
                  <a:pt x="11782" y="15709"/>
                </a:moveTo>
                <a:lnTo>
                  <a:pt x="9818" y="15709"/>
                </a:lnTo>
                <a:cubicBezTo>
                  <a:pt x="8734" y="15709"/>
                  <a:pt x="7855" y="16588"/>
                  <a:pt x="7855" y="17673"/>
                </a:cubicBezTo>
                <a:lnTo>
                  <a:pt x="7855" y="19636"/>
                </a:lnTo>
                <a:cubicBezTo>
                  <a:pt x="7855" y="20721"/>
                  <a:pt x="8734" y="21600"/>
                  <a:pt x="9818" y="21600"/>
                </a:cubicBezTo>
                <a:lnTo>
                  <a:pt x="11782" y="21600"/>
                </a:lnTo>
                <a:cubicBezTo>
                  <a:pt x="12866" y="21600"/>
                  <a:pt x="13745" y="20721"/>
                  <a:pt x="13745" y="19636"/>
                </a:cubicBezTo>
                <a:lnTo>
                  <a:pt x="13745" y="17673"/>
                </a:lnTo>
                <a:cubicBezTo>
                  <a:pt x="13745" y="16588"/>
                  <a:pt x="12866" y="15709"/>
                  <a:pt x="11782" y="15709"/>
                </a:cubicBezTo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7673" y="20618"/>
                </a:lnTo>
                <a:cubicBezTo>
                  <a:pt x="17131" y="20618"/>
                  <a:pt x="16691" y="20178"/>
                  <a:pt x="16691" y="19636"/>
                </a:cubicBezTo>
                <a:lnTo>
                  <a:pt x="16691" y="17673"/>
                </a:lnTo>
                <a:cubicBezTo>
                  <a:pt x="16691" y="17131"/>
                  <a:pt x="17131" y="16691"/>
                  <a:pt x="17673" y="16691"/>
                </a:cubicBezTo>
                <a:lnTo>
                  <a:pt x="19636" y="16691"/>
                </a:lnTo>
                <a:cubicBezTo>
                  <a:pt x="20178" y="16691"/>
                  <a:pt x="20618" y="17131"/>
                  <a:pt x="20618" y="17673"/>
                </a:cubicBezTo>
                <a:cubicBezTo>
                  <a:pt x="20618" y="17673"/>
                  <a:pt x="20618" y="19636"/>
                  <a:pt x="20618" y="19636"/>
                </a:cubicBezTo>
                <a:close/>
                <a:moveTo>
                  <a:pt x="19636" y="15709"/>
                </a:moveTo>
                <a:lnTo>
                  <a:pt x="17673" y="15709"/>
                </a:lnTo>
                <a:cubicBezTo>
                  <a:pt x="16588" y="15709"/>
                  <a:pt x="15709" y="16588"/>
                  <a:pt x="15709" y="17673"/>
                </a:cubicBezTo>
                <a:lnTo>
                  <a:pt x="15709" y="19636"/>
                </a:lnTo>
                <a:cubicBezTo>
                  <a:pt x="15709" y="20721"/>
                  <a:pt x="16588" y="21600"/>
                  <a:pt x="17673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7673"/>
                </a:lnTo>
                <a:cubicBezTo>
                  <a:pt x="21600" y="16588"/>
                  <a:pt x="20721" y="15709"/>
                  <a:pt x="19636" y="15709"/>
                </a:cubicBezTo>
                <a:moveTo>
                  <a:pt x="4909" y="19636"/>
                </a:moveTo>
                <a:cubicBezTo>
                  <a:pt x="4909" y="20178"/>
                  <a:pt x="4469" y="20618"/>
                  <a:pt x="3927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7673"/>
                </a:lnTo>
                <a:cubicBezTo>
                  <a:pt x="982" y="17131"/>
                  <a:pt x="1422" y="16691"/>
                  <a:pt x="1964" y="16691"/>
                </a:cubicBezTo>
                <a:lnTo>
                  <a:pt x="3927" y="16691"/>
                </a:lnTo>
                <a:cubicBezTo>
                  <a:pt x="4469" y="16691"/>
                  <a:pt x="4909" y="17131"/>
                  <a:pt x="4909" y="17673"/>
                </a:cubicBezTo>
                <a:cubicBezTo>
                  <a:pt x="4909" y="17673"/>
                  <a:pt x="4909" y="19636"/>
                  <a:pt x="4909" y="19636"/>
                </a:cubicBezTo>
                <a:close/>
                <a:moveTo>
                  <a:pt x="3927" y="15709"/>
                </a:moveTo>
                <a:lnTo>
                  <a:pt x="1964" y="15709"/>
                </a:lnTo>
                <a:cubicBezTo>
                  <a:pt x="879" y="15709"/>
                  <a:pt x="0" y="16588"/>
                  <a:pt x="0" y="17673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3927" y="21600"/>
                </a:lnTo>
                <a:cubicBezTo>
                  <a:pt x="5012" y="21600"/>
                  <a:pt x="5891" y="20721"/>
                  <a:pt x="5891" y="19636"/>
                </a:cubicBezTo>
                <a:lnTo>
                  <a:pt x="5891" y="17673"/>
                </a:lnTo>
                <a:cubicBezTo>
                  <a:pt x="5891" y="16588"/>
                  <a:pt x="5012" y="15709"/>
                  <a:pt x="3927" y="15709"/>
                </a:cubicBezTo>
                <a:moveTo>
                  <a:pt x="2945" y="14727"/>
                </a:moveTo>
                <a:cubicBezTo>
                  <a:pt x="3217" y="14727"/>
                  <a:pt x="3436" y="14507"/>
                  <a:pt x="3436" y="14236"/>
                </a:cubicBezTo>
                <a:lnTo>
                  <a:pt x="3436" y="10800"/>
                </a:lnTo>
                <a:lnTo>
                  <a:pt x="10309" y="10800"/>
                </a:lnTo>
                <a:lnTo>
                  <a:pt x="10309" y="14236"/>
                </a:lnTo>
                <a:cubicBezTo>
                  <a:pt x="10309" y="14507"/>
                  <a:pt x="10529" y="14727"/>
                  <a:pt x="10800" y="14727"/>
                </a:cubicBezTo>
                <a:cubicBezTo>
                  <a:pt x="11071" y="14727"/>
                  <a:pt x="11291" y="14507"/>
                  <a:pt x="11291" y="14236"/>
                </a:cubicBezTo>
                <a:lnTo>
                  <a:pt x="11291" y="10800"/>
                </a:lnTo>
                <a:lnTo>
                  <a:pt x="18164" y="10800"/>
                </a:lnTo>
                <a:lnTo>
                  <a:pt x="18164" y="14236"/>
                </a:lnTo>
                <a:cubicBezTo>
                  <a:pt x="18164" y="14507"/>
                  <a:pt x="18384" y="14727"/>
                  <a:pt x="18655" y="14727"/>
                </a:cubicBezTo>
                <a:cubicBezTo>
                  <a:pt x="18926" y="14727"/>
                  <a:pt x="19145" y="14507"/>
                  <a:pt x="19145" y="14236"/>
                </a:cubicBezTo>
                <a:lnTo>
                  <a:pt x="19145" y="10309"/>
                </a:lnTo>
                <a:cubicBezTo>
                  <a:pt x="19145" y="10038"/>
                  <a:pt x="18926" y="9818"/>
                  <a:pt x="18655" y="9818"/>
                </a:cubicBezTo>
                <a:lnTo>
                  <a:pt x="11291" y="9818"/>
                </a:lnTo>
                <a:lnTo>
                  <a:pt x="11291" y="7364"/>
                </a:lnTo>
                <a:cubicBezTo>
                  <a:pt x="11291" y="7093"/>
                  <a:pt x="11071" y="6873"/>
                  <a:pt x="10800" y="6873"/>
                </a:cubicBezTo>
                <a:cubicBezTo>
                  <a:pt x="10529" y="6873"/>
                  <a:pt x="10309" y="7093"/>
                  <a:pt x="10309" y="7364"/>
                </a:cubicBezTo>
                <a:lnTo>
                  <a:pt x="10309" y="9818"/>
                </a:lnTo>
                <a:lnTo>
                  <a:pt x="2945" y="9818"/>
                </a:lnTo>
                <a:cubicBezTo>
                  <a:pt x="2674" y="9818"/>
                  <a:pt x="2455" y="10038"/>
                  <a:pt x="2455" y="10309"/>
                </a:cubicBezTo>
                <a:lnTo>
                  <a:pt x="2455" y="14236"/>
                </a:lnTo>
                <a:cubicBezTo>
                  <a:pt x="2455" y="14507"/>
                  <a:pt x="2674" y="14727"/>
                  <a:pt x="2945" y="14727"/>
                </a:cubicBezTo>
                <a:moveTo>
                  <a:pt x="8836" y="1964"/>
                </a:moveTo>
                <a:cubicBezTo>
                  <a:pt x="8836" y="1422"/>
                  <a:pt x="9276" y="982"/>
                  <a:pt x="9818" y="982"/>
                </a:cubicBezTo>
                <a:lnTo>
                  <a:pt x="11782" y="982"/>
                </a:lnTo>
                <a:cubicBezTo>
                  <a:pt x="12324" y="982"/>
                  <a:pt x="12764" y="1422"/>
                  <a:pt x="12764" y="1964"/>
                </a:cubicBezTo>
                <a:lnTo>
                  <a:pt x="12764" y="3927"/>
                </a:lnTo>
                <a:cubicBezTo>
                  <a:pt x="12764" y="4469"/>
                  <a:pt x="12324" y="4909"/>
                  <a:pt x="11782" y="4909"/>
                </a:cubicBezTo>
                <a:lnTo>
                  <a:pt x="9818" y="4909"/>
                </a:lnTo>
                <a:cubicBezTo>
                  <a:pt x="9276" y="4909"/>
                  <a:pt x="8836" y="4469"/>
                  <a:pt x="8836" y="3927"/>
                </a:cubicBezTo>
                <a:cubicBezTo>
                  <a:pt x="8836" y="3927"/>
                  <a:pt x="8836" y="1964"/>
                  <a:pt x="8836" y="1964"/>
                </a:cubicBezTo>
                <a:close/>
                <a:moveTo>
                  <a:pt x="9818" y="5891"/>
                </a:moveTo>
                <a:lnTo>
                  <a:pt x="11782" y="5891"/>
                </a:lnTo>
                <a:cubicBezTo>
                  <a:pt x="12866" y="5891"/>
                  <a:pt x="13745" y="5012"/>
                  <a:pt x="13745" y="3927"/>
                </a:cubicBezTo>
                <a:lnTo>
                  <a:pt x="13745" y="1964"/>
                </a:lnTo>
                <a:cubicBezTo>
                  <a:pt x="13745" y="879"/>
                  <a:pt x="12866" y="0"/>
                  <a:pt x="11782" y="0"/>
                </a:cubicBezTo>
                <a:lnTo>
                  <a:pt x="9818" y="0"/>
                </a:lnTo>
                <a:cubicBezTo>
                  <a:pt x="8734" y="0"/>
                  <a:pt x="7855" y="879"/>
                  <a:pt x="7855" y="1964"/>
                </a:cubicBezTo>
                <a:lnTo>
                  <a:pt x="7855" y="3927"/>
                </a:lnTo>
                <a:cubicBezTo>
                  <a:pt x="7855" y="5012"/>
                  <a:pt x="8734" y="5891"/>
                  <a:pt x="9818" y="5891"/>
                </a:cubicBezTo>
              </a:path>
            </a:pathLst>
          </a:custGeom>
          <a:solidFill>
            <a:srgbClr val="2B55F6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804;p72"/>
          <p:cNvSpPr/>
          <p:nvPr/>
        </p:nvSpPr>
        <p:spPr>
          <a:xfrm>
            <a:off x="3927538" y="1428159"/>
            <a:ext cx="1313471" cy="131347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rgbClr val="2B55F6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56888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62"/>
          <p:cNvSpPr txBox="1">
            <a:spLocks noGrp="1"/>
          </p:cNvSpPr>
          <p:nvPr>
            <p:ph type="title"/>
          </p:nvPr>
        </p:nvSpPr>
        <p:spPr>
          <a:xfrm>
            <a:off x="702046" y="386490"/>
            <a:ext cx="6776400" cy="445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2E"/>
              </a:buClr>
              <a:buSzPts val="2000"/>
              <a:buFont typeface="Arial"/>
              <a:buNone/>
            </a:pPr>
            <a:r>
              <a:rPr lang="ru-RU" dirty="0" smtClean="0"/>
              <a:t>Система </a:t>
            </a:r>
            <a:r>
              <a:rPr lang="ru-RU" smtClean="0"/>
              <a:t>повышения сотрудников</a:t>
            </a:r>
            <a:endParaRPr dirty="0"/>
          </a:p>
        </p:txBody>
      </p:sp>
      <p:sp>
        <p:nvSpPr>
          <p:cNvPr id="650" name="Google Shape;650;p62"/>
          <p:cNvSpPr txBox="1">
            <a:spLocks noGrp="1"/>
          </p:cNvSpPr>
          <p:nvPr>
            <p:ph type="sldNum" idx="12"/>
          </p:nvPr>
        </p:nvSpPr>
        <p:spPr>
          <a:xfrm>
            <a:off x="8039804" y="481517"/>
            <a:ext cx="3705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fld id="{00000000-1234-1234-1234-123412341234}" type="slidenum">
              <a:rPr lang="ru-RU"/>
              <a:pPr/>
              <a:t>40</a:t>
            </a:fld>
            <a:endParaRPr/>
          </a:p>
        </p:txBody>
      </p:sp>
      <p:sp>
        <p:nvSpPr>
          <p:cNvPr id="9" name="TextBox 8"/>
          <p:cNvSpPr txBox="1"/>
          <p:nvPr/>
        </p:nvSpPr>
        <p:spPr>
          <a:xfrm>
            <a:off x="601462" y="1088207"/>
            <a:ext cx="819041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b="1" smtClean="0">
                <a:latin typeface="Proxima Nova" charset="0"/>
                <a:ea typeface="Proxima Nova" charset="0"/>
                <a:cs typeface="Proxima Nova" charset="0"/>
              </a:rPr>
              <a:t>Общие условия</a:t>
            </a:r>
            <a:endParaRPr lang="en-US" sz="1800" b="1" dirty="0" smtClean="0">
              <a:latin typeface="Proxima Nova" charset="0"/>
              <a:ea typeface="Proxima Nova" charset="0"/>
              <a:cs typeface="Proxima Nova" charset="0"/>
            </a:endParaRPr>
          </a:p>
          <a:p>
            <a:r>
              <a:rPr lang="ru-RU" sz="1800" dirty="0" smtClean="0">
                <a:latin typeface="Proxima Nova" charset="0"/>
                <a:ea typeface="Proxima Nova" charset="0"/>
                <a:cs typeface="Proxima Nova" charset="0"/>
              </a:rPr>
              <a:t>У сотрудника по умолчанию известно имя и пройденные аккредитации</a:t>
            </a:r>
          </a:p>
          <a:p>
            <a:r>
              <a:rPr lang="ru-RU" sz="1800" dirty="0" smtClean="0">
                <a:latin typeface="Proxima Nova" charset="0"/>
                <a:ea typeface="Proxima Nova" charset="0"/>
                <a:cs typeface="Proxima Nova" charset="0"/>
              </a:rPr>
              <a:t>Успешное </a:t>
            </a:r>
            <a:r>
              <a:rPr lang="ru-RU" sz="1800" dirty="0">
                <a:latin typeface="Proxima Nova" charset="0"/>
                <a:ea typeface="Proxima Nova" charset="0"/>
                <a:cs typeface="Proxima Nova" charset="0"/>
              </a:rPr>
              <a:t>прохождение </a:t>
            </a:r>
            <a:r>
              <a:rPr lang="mr-IN" sz="1800" dirty="0">
                <a:latin typeface="Proxima Nova" charset="0"/>
                <a:ea typeface="Proxima Nova" charset="0"/>
                <a:cs typeface="Proxima Nova" charset="0"/>
              </a:rPr>
              <a:t>–</a:t>
            </a:r>
            <a:r>
              <a:rPr lang="ru-RU" sz="1800" dirty="0">
                <a:latin typeface="Proxima Nova" charset="0"/>
                <a:ea typeface="Proxima Nova" charset="0"/>
                <a:cs typeface="Proxima Nova" charset="0"/>
              </a:rPr>
              <a:t> 1 балл</a:t>
            </a:r>
          </a:p>
          <a:p>
            <a:endParaRPr lang="ru-RU" sz="1800" dirty="0">
              <a:latin typeface="Proxima Nova" charset="0"/>
              <a:ea typeface="Proxima Nova" charset="0"/>
              <a:cs typeface="Proxima Nova" charset="0"/>
            </a:endParaRPr>
          </a:p>
          <a:p>
            <a:r>
              <a:rPr lang="ru-RU" sz="1800" b="1" dirty="0">
                <a:latin typeface="Proxima Nova" charset="0"/>
                <a:ea typeface="Proxima Nova" charset="0"/>
                <a:cs typeface="Proxima Nova" charset="0"/>
              </a:rPr>
              <a:t>Разработчики</a:t>
            </a:r>
          </a:p>
          <a:p>
            <a:r>
              <a:rPr lang="ru-RU" sz="1800" dirty="0">
                <a:latin typeface="Proxima Nova" charset="0"/>
                <a:ea typeface="Proxima Nova" charset="0"/>
                <a:cs typeface="Proxima Nova" charset="0"/>
              </a:rPr>
              <a:t>Повышение на 1 </a:t>
            </a:r>
            <a:r>
              <a:rPr lang="ru-RU" sz="1800" dirty="0" err="1">
                <a:latin typeface="Proxima Nova" charset="0"/>
                <a:ea typeface="Proxima Nova" charset="0"/>
                <a:cs typeface="Proxima Nova" charset="0"/>
              </a:rPr>
              <a:t>грейд</a:t>
            </a:r>
            <a:r>
              <a:rPr lang="ru-RU" sz="1800" dirty="0">
                <a:latin typeface="Proxima Nova" charset="0"/>
                <a:ea typeface="Proxima Nova" charset="0"/>
                <a:cs typeface="Proxima Nova" charset="0"/>
              </a:rPr>
              <a:t> за каждые 5 баллов</a:t>
            </a:r>
          </a:p>
          <a:p>
            <a:endParaRPr lang="ru-RU" sz="1800" dirty="0">
              <a:latin typeface="Proxima Nova" charset="0"/>
              <a:ea typeface="Proxima Nova" charset="0"/>
              <a:cs typeface="Proxima Nova" charset="0"/>
            </a:endParaRPr>
          </a:p>
          <a:p>
            <a:r>
              <a:rPr lang="ru-RU" sz="1800" b="1" dirty="0">
                <a:latin typeface="Proxima Nova" charset="0"/>
                <a:ea typeface="Proxima Nova" charset="0"/>
                <a:cs typeface="Proxima Nova" charset="0"/>
              </a:rPr>
              <a:t>Дизайнеры</a:t>
            </a:r>
          </a:p>
          <a:p>
            <a:r>
              <a:rPr lang="ru-RU" sz="1800" dirty="0">
                <a:latin typeface="Proxima Nova" charset="0"/>
                <a:ea typeface="Proxima Nova" charset="0"/>
                <a:cs typeface="Proxima Nova" charset="0"/>
              </a:rPr>
              <a:t>Повышение на 1 </a:t>
            </a:r>
            <a:r>
              <a:rPr lang="ru-RU" sz="1800" dirty="0" err="1">
                <a:latin typeface="Proxima Nova" charset="0"/>
                <a:ea typeface="Proxima Nova" charset="0"/>
                <a:cs typeface="Proxima Nova" charset="0"/>
              </a:rPr>
              <a:t>грейд</a:t>
            </a:r>
            <a:r>
              <a:rPr lang="ru-RU" sz="1800" dirty="0">
                <a:latin typeface="Proxima Nova" charset="0"/>
                <a:ea typeface="Proxima Nova" charset="0"/>
                <a:cs typeface="Proxima Nova" charset="0"/>
              </a:rPr>
              <a:t> за каждые 7 баллов. Получение международной премии </a:t>
            </a:r>
            <a:r>
              <a:rPr lang="mr-IN" sz="1800" dirty="0">
                <a:latin typeface="Proxima Nova" charset="0"/>
                <a:ea typeface="Proxima Nova" charset="0"/>
                <a:cs typeface="Proxima Nova" charset="0"/>
              </a:rPr>
              <a:t>–</a:t>
            </a:r>
            <a:r>
              <a:rPr lang="ru-RU" sz="1800" dirty="0">
                <a:latin typeface="Proxima Nova" charset="0"/>
                <a:ea typeface="Proxima Nova" charset="0"/>
                <a:cs typeface="Proxima Nova" charset="0"/>
              </a:rPr>
              <a:t> это +2 балла</a:t>
            </a:r>
          </a:p>
          <a:p>
            <a:endParaRPr lang="ru-RU" sz="1800" dirty="0">
              <a:latin typeface="Proxima Nova" charset="0"/>
              <a:ea typeface="Proxima Nova" charset="0"/>
              <a:cs typeface="Proxima Nova" charset="0"/>
            </a:endParaRPr>
          </a:p>
          <a:p>
            <a:r>
              <a:rPr lang="ru-RU" sz="1800" dirty="0">
                <a:latin typeface="Proxima Nova" charset="0"/>
                <a:ea typeface="Proxima Nova" charset="0"/>
                <a:cs typeface="Proxima Nova" charset="0"/>
              </a:rPr>
              <a:t>Остальные 5 отделов еще не прислали свои условия</a:t>
            </a:r>
          </a:p>
          <a:p>
            <a:endParaRPr lang="ru-RU" sz="1800" dirty="0">
              <a:latin typeface="Proxima Nova" charset="0"/>
              <a:ea typeface="Proxima Nova" charset="0"/>
              <a:cs typeface="Proxima Nov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716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CF5"/>
        </a:solidFill>
        <a:effectLst/>
      </p:bgPr>
    </p:bg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62"/>
          <p:cNvSpPr txBox="1">
            <a:spLocks noGrp="1"/>
          </p:cNvSpPr>
          <p:nvPr>
            <p:ph type="title"/>
          </p:nvPr>
        </p:nvSpPr>
        <p:spPr>
          <a:xfrm>
            <a:off x="702046" y="386490"/>
            <a:ext cx="6776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2E"/>
              </a:buClr>
              <a:buSzPts val="2000"/>
              <a:buFont typeface="Arial"/>
              <a:buNone/>
            </a:pPr>
            <a:r>
              <a:rPr lang="ru-RU" dirty="0" smtClean="0"/>
              <a:t>Что сегодня сделаем</a:t>
            </a:r>
            <a:endParaRPr dirty="0"/>
          </a:p>
        </p:txBody>
      </p:sp>
      <p:sp>
        <p:nvSpPr>
          <p:cNvPr id="650" name="Google Shape;650;p62"/>
          <p:cNvSpPr txBox="1">
            <a:spLocks noGrp="1"/>
          </p:cNvSpPr>
          <p:nvPr>
            <p:ph type="sldNum" idx="12"/>
          </p:nvPr>
        </p:nvSpPr>
        <p:spPr>
          <a:xfrm>
            <a:off x="8039804" y="481517"/>
            <a:ext cx="3705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fld id="{00000000-1234-1234-1234-123412341234}" type="slidenum">
              <a:rPr lang="ru-RU"/>
              <a:pPr/>
              <a:t>5</a:t>
            </a:fld>
            <a:endParaRPr/>
          </a:p>
        </p:txBody>
      </p:sp>
      <p:pic>
        <p:nvPicPr>
          <p:cNvPr id="2" name="Изображение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046" y="924560"/>
            <a:ext cx="4241800" cy="356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583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24B4EB"/>
            </a:gs>
            <a:gs pos="99548">
              <a:srgbClr val="2B55F6"/>
            </a:gs>
            <a:gs pos="100000">
              <a:srgbClr val="2B55F6"/>
            </a:gs>
          </a:gsLst>
          <a:lin ang="2700000" scaled="0"/>
        </a:gradFill>
        <a:effectLst/>
      </p:bgPr>
    </p:bg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0" name="Google Shape;370;p38" descr="logo-14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07656" y="4608594"/>
            <a:ext cx="901701" cy="191320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38"/>
          <p:cNvSpPr txBox="1"/>
          <p:nvPr/>
        </p:nvSpPr>
        <p:spPr>
          <a:xfrm>
            <a:off x="701750" y="2764250"/>
            <a:ext cx="6197400" cy="56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>
              <a:lnSpc>
                <a:spcPct val="60000"/>
              </a:lnSpc>
              <a:buClr>
                <a:srgbClr val="30312E"/>
              </a:buClr>
              <a:buSzPts val="4200"/>
            </a:pPr>
            <a:r>
              <a:rPr lang="ru-RU" sz="4200" b="1" dirty="0" smtClean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Надо ли это аналитику</a:t>
            </a:r>
            <a:endParaRPr sz="4200" b="1" dirty="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74" name="Google Shape;374;p38"/>
          <p:cNvSpPr txBox="1">
            <a:spLocks noGrp="1"/>
          </p:cNvSpPr>
          <p:nvPr>
            <p:ph type="sldNum" idx="12"/>
          </p:nvPr>
        </p:nvSpPr>
        <p:spPr>
          <a:xfrm>
            <a:off x="8039804" y="487287"/>
            <a:ext cx="370500" cy="14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lnSpc>
                <a:spcPct val="90000"/>
              </a:lnSpc>
            </a:pPr>
            <a:fld id="{00000000-1234-1234-1234-123412341234}" type="slidenum">
              <a:rPr lang="ru-RU">
                <a:solidFill>
                  <a:srgbClr val="FFFFFF"/>
                </a:solidFill>
              </a:rPr>
              <a:pPr>
                <a:lnSpc>
                  <a:spcPct val="90000"/>
                </a:lnSpc>
              </a:pPr>
              <a:t>6</a:t>
            </a:fld>
            <a:endParaRPr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4461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62"/>
          <p:cNvSpPr txBox="1">
            <a:spLocks noGrp="1"/>
          </p:cNvSpPr>
          <p:nvPr>
            <p:ph type="title"/>
          </p:nvPr>
        </p:nvSpPr>
        <p:spPr>
          <a:xfrm>
            <a:off x="702046" y="386490"/>
            <a:ext cx="6776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2E"/>
              </a:buClr>
              <a:buSzPts val="2000"/>
              <a:buFont typeface="Arial"/>
              <a:buNone/>
            </a:pPr>
            <a:r>
              <a:rPr lang="ru-RU" dirty="0" smtClean="0"/>
              <a:t>Классы и ООП</a:t>
            </a:r>
            <a:endParaRPr dirty="0"/>
          </a:p>
        </p:txBody>
      </p:sp>
      <p:sp>
        <p:nvSpPr>
          <p:cNvPr id="650" name="Google Shape;650;p62"/>
          <p:cNvSpPr txBox="1">
            <a:spLocks noGrp="1"/>
          </p:cNvSpPr>
          <p:nvPr>
            <p:ph type="sldNum" idx="12"/>
          </p:nvPr>
        </p:nvSpPr>
        <p:spPr>
          <a:xfrm>
            <a:off x="8039804" y="481517"/>
            <a:ext cx="3705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fld id="{00000000-1234-1234-1234-123412341234}" type="slidenum">
              <a:rPr lang="ru-RU"/>
              <a:pPr/>
              <a:t>7</a:t>
            </a:fld>
            <a:endParaRPr/>
          </a:p>
        </p:txBody>
      </p:sp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5716" y="1106424"/>
            <a:ext cx="3441222" cy="3310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450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62"/>
          <p:cNvSpPr txBox="1">
            <a:spLocks noGrp="1"/>
          </p:cNvSpPr>
          <p:nvPr>
            <p:ph type="title"/>
          </p:nvPr>
        </p:nvSpPr>
        <p:spPr>
          <a:xfrm>
            <a:off x="702046" y="386490"/>
            <a:ext cx="6776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2E"/>
              </a:buClr>
              <a:buSzPts val="2000"/>
              <a:buFont typeface="Arial"/>
              <a:buNone/>
            </a:pPr>
            <a:r>
              <a:rPr lang="ru-RU" dirty="0" smtClean="0"/>
              <a:t>Работодатель</a:t>
            </a:r>
            <a:endParaRPr dirty="0"/>
          </a:p>
        </p:txBody>
      </p:sp>
      <p:sp>
        <p:nvSpPr>
          <p:cNvPr id="650" name="Google Shape;650;p62"/>
          <p:cNvSpPr txBox="1">
            <a:spLocks noGrp="1"/>
          </p:cNvSpPr>
          <p:nvPr>
            <p:ph type="sldNum" idx="12"/>
          </p:nvPr>
        </p:nvSpPr>
        <p:spPr>
          <a:xfrm>
            <a:off x="8039804" y="481517"/>
            <a:ext cx="3705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fld id="{00000000-1234-1234-1234-123412341234}" type="slidenum">
              <a:rPr lang="ru-RU"/>
              <a:pPr/>
              <a:t>8</a:t>
            </a:fld>
            <a:endParaRPr/>
          </a:p>
        </p:txBody>
      </p:sp>
      <p:sp>
        <p:nvSpPr>
          <p:cNvPr id="5" name="Google Shape;649;p62"/>
          <p:cNvSpPr txBox="1">
            <a:spLocks/>
          </p:cNvSpPr>
          <p:nvPr/>
        </p:nvSpPr>
        <p:spPr>
          <a:xfrm>
            <a:off x="702046" y="1664398"/>
            <a:ext cx="6485138" cy="20114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2E"/>
              </a:buClr>
              <a:buSzPts val="1800"/>
              <a:buFont typeface="Proxima Nova"/>
              <a:buNone/>
              <a:defRPr sz="2000" b="1" i="0" u="none" strike="noStrike" cap="none">
                <a:solidFill>
                  <a:srgbClr val="31312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342900" indent="-342900">
              <a:buSzPts val="2000"/>
              <a:buFont typeface="Arial" charset="0"/>
              <a:buChar char="•"/>
            </a:pPr>
            <a:r>
              <a:rPr lang="ru-RU" dirty="0" smtClean="0"/>
              <a:t>Вы всегда работаете в инфраструктуре проекта</a:t>
            </a:r>
            <a:endParaRPr lang="ru-RU" dirty="0"/>
          </a:p>
          <a:p>
            <a:pPr marL="342900" indent="-342900">
              <a:buSzPts val="2000"/>
              <a:buFont typeface="Arial" charset="0"/>
              <a:buChar char="•"/>
            </a:pPr>
            <a:endParaRPr lang="ru-RU" dirty="0" smtClean="0"/>
          </a:p>
          <a:p>
            <a:pPr marL="342900" indent="-342900">
              <a:buSzPts val="2000"/>
              <a:buFont typeface="Arial" charset="0"/>
              <a:buChar char="•"/>
            </a:pPr>
            <a:r>
              <a:rPr lang="ru-RU" dirty="0" smtClean="0"/>
              <a:t>В коде проектов всегда есть классы</a:t>
            </a:r>
          </a:p>
          <a:p>
            <a:pPr marL="342900" indent="-342900">
              <a:buSzPts val="2000"/>
              <a:buFont typeface="Arial" charset="0"/>
              <a:buChar char="•"/>
            </a:pPr>
            <a:endParaRPr lang="ru-RU" dirty="0"/>
          </a:p>
          <a:p>
            <a:pPr marL="342900" indent="-342900">
              <a:buSzPts val="2000"/>
              <a:buFont typeface="Arial" charset="0"/>
              <a:buChar char="•"/>
            </a:pPr>
            <a:r>
              <a:rPr lang="ru-RU" dirty="0" smtClean="0"/>
              <a:t>Их смысл хорошо бы понимать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21248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62"/>
          <p:cNvSpPr txBox="1">
            <a:spLocks noGrp="1"/>
          </p:cNvSpPr>
          <p:nvPr>
            <p:ph type="title"/>
          </p:nvPr>
        </p:nvSpPr>
        <p:spPr>
          <a:xfrm>
            <a:off x="702046" y="386490"/>
            <a:ext cx="6776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2E"/>
              </a:buClr>
              <a:buSzPts val="2000"/>
              <a:buFont typeface="Arial"/>
              <a:buNone/>
            </a:pPr>
            <a:r>
              <a:rPr lang="ru-RU" dirty="0" smtClean="0"/>
              <a:t>Что было раньше?</a:t>
            </a:r>
            <a:endParaRPr dirty="0"/>
          </a:p>
        </p:txBody>
      </p:sp>
      <p:sp>
        <p:nvSpPr>
          <p:cNvPr id="650" name="Google Shape;650;p62"/>
          <p:cNvSpPr txBox="1">
            <a:spLocks noGrp="1"/>
          </p:cNvSpPr>
          <p:nvPr>
            <p:ph type="sldNum" idx="12"/>
          </p:nvPr>
        </p:nvSpPr>
        <p:spPr>
          <a:xfrm>
            <a:off x="8039804" y="481517"/>
            <a:ext cx="3705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fld id="{00000000-1234-1234-1234-123412341234}" type="slidenum">
              <a:rPr lang="ru-RU"/>
              <a:pPr/>
              <a:t>9</a:t>
            </a:fld>
            <a:endParaRPr/>
          </a:p>
        </p:txBody>
      </p:sp>
      <p:sp>
        <p:nvSpPr>
          <p:cNvPr id="7" name="Google Shape;649;p62"/>
          <p:cNvSpPr txBox="1">
            <a:spLocks/>
          </p:cNvSpPr>
          <p:nvPr/>
        </p:nvSpPr>
        <p:spPr>
          <a:xfrm>
            <a:off x="702046" y="1060894"/>
            <a:ext cx="6485138" cy="3419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2E"/>
              </a:buClr>
              <a:buSzPts val="1800"/>
              <a:buFont typeface="Proxima Nova"/>
              <a:buNone/>
              <a:defRPr sz="2000" b="1" i="0" u="none" strike="noStrike" cap="none">
                <a:solidFill>
                  <a:srgbClr val="31312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>
              <a:buSzPts val="2000"/>
            </a:pPr>
            <a:r>
              <a:rPr lang="ru-RU" dirty="0" smtClean="0"/>
              <a:t>Примерные требования к аналитикам</a:t>
            </a:r>
          </a:p>
          <a:p>
            <a:pPr>
              <a:lnSpc>
                <a:spcPct val="150000"/>
              </a:lnSpc>
              <a:buSzPts val="2000"/>
            </a:pPr>
            <a:r>
              <a:rPr lang="ru-RU" dirty="0" smtClean="0"/>
              <a:t>2004 </a:t>
            </a:r>
            <a:r>
              <a:rPr lang="mr-IN" dirty="0" smtClean="0"/>
              <a:t>–</a:t>
            </a:r>
            <a:r>
              <a:rPr lang="ru-RU" dirty="0"/>
              <a:t> </a:t>
            </a:r>
            <a:r>
              <a:rPr lang="ru-RU" dirty="0" smtClean="0"/>
              <a:t>может что-то посчитать</a:t>
            </a:r>
          </a:p>
          <a:p>
            <a:pPr>
              <a:lnSpc>
                <a:spcPct val="150000"/>
              </a:lnSpc>
              <a:buSzPts val="2000"/>
            </a:pPr>
            <a:r>
              <a:rPr lang="ru-RU" dirty="0" smtClean="0"/>
              <a:t>2009 </a:t>
            </a:r>
            <a:r>
              <a:rPr lang="mr-IN" dirty="0" smtClean="0"/>
              <a:t>–</a:t>
            </a:r>
            <a:r>
              <a:rPr lang="ru-RU" dirty="0" smtClean="0"/>
              <a:t> хорошо знает </a:t>
            </a:r>
            <a:r>
              <a:rPr lang="en-US" dirty="0" smtClean="0"/>
              <a:t>Excel</a:t>
            </a:r>
          </a:p>
        </p:txBody>
      </p:sp>
      <p:sp>
        <p:nvSpPr>
          <p:cNvPr id="8" name="Google Shape;649;p62"/>
          <p:cNvSpPr txBox="1">
            <a:spLocks/>
          </p:cNvSpPr>
          <p:nvPr/>
        </p:nvSpPr>
        <p:spPr>
          <a:xfrm>
            <a:off x="3319272" y="3264408"/>
            <a:ext cx="5596128" cy="4297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2E"/>
              </a:buClr>
              <a:buSzPts val="1800"/>
              <a:buFont typeface="Proxima Nova"/>
              <a:buNone/>
              <a:defRPr sz="2000" b="1" i="0" u="none" strike="noStrike" cap="none">
                <a:solidFill>
                  <a:srgbClr val="31312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None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>
              <a:buSzPts val="2000"/>
            </a:pPr>
            <a:r>
              <a:rPr lang="ru-RU" dirty="0" smtClean="0"/>
              <a:t>«</a:t>
            </a:r>
            <a:r>
              <a:rPr lang="ru-RU" smtClean="0"/>
              <a:t>Опыт работы с </a:t>
            </a:r>
            <a:r>
              <a:rPr lang="ru-RU" dirty="0" smtClean="0"/>
              <a:t>большими данными в </a:t>
            </a:r>
            <a:r>
              <a:rPr lang="en-US" dirty="0" smtClean="0"/>
              <a:t>Excel</a:t>
            </a:r>
            <a:r>
              <a:rPr lang="ru-RU" dirty="0" smtClean="0"/>
              <a:t>»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510921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Нетология">
  <a:themeElements>
    <a:clrScheme name="Пользовательские 7">
      <a:dk1>
        <a:srgbClr val="E9EBF5"/>
      </a:dk1>
      <a:lt1>
        <a:srgbClr val="30312E"/>
      </a:lt1>
      <a:dk2>
        <a:srgbClr val="E9EBF5"/>
      </a:dk2>
      <a:lt2>
        <a:srgbClr val="30312E"/>
      </a:lt2>
      <a:accent1>
        <a:srgbClr val="F4B636"/>
      </a:accent1>
      <a:accent2>
        <a:srgbClr val="EB7939"/>
      </a:accent2>
      <a:accent3>
        <a:srgbClr val="E9584F"/>
      </a:accent3>
      <a:accent4>
        <a:srgbClr val="AA1C7A"/>
      </a:accent4>
      <a:accent5>
        <a:srgbClr val="1856FF"/>
      </a:accent5>
      <a:accent6>
        <a:srgbClr val="76A447"/>
      </a:accent6>
      <a:hlink>
        <a:srgbClr val="1856FF"/>
      </a:hlink>
      <a:folHlink>
        <a:srgbClr val="E9584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FAB40"/>
      </a:accent1>
      <a:accent2>
        <a:srgbClr val="212121"/>
      </a:accent2>
      <a:accent3>
        <a:srgbClr val="78909C"/>
      </a:accent3>
      <a:accent4>
        <a:srgbClr val="8F6024"/>
      </a:accent4>
      <a:accent5>
        <a:srgbClr val="0097A7"/>
      </a:accent5>
      <a:accent6>
        <a:srgbClr val="EEFF41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2752</TotalTime>
  <Words>676</Words>
  <Application>Microsoft Macintosh PowerPoint</Application>
  <PresentationFormat>Экран (16:9)</PresentationFormat>
  <Paragraphs>229</Paragraphs>
  <Slides>40</Slides>
  <Notes>40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40</vt:i4>
      </vt:variant>
    </vt:vector>
  </HeadingPairs>
  <TitlesOfParts>
    <vt:vector size="45" baseType="lpstr">
      <vt:lpstr>Calibri</vt:lpstr>
      <vt:lpstr>Gill Sans</vt:lpstr>
      <vt:lpstr>Arial</vt:lpstr>
      <vt:lpstr>Proxima Nova</vt:lpstr>
      <vt:lpstr>Нетология</vt:lpstr>
      <vt:lpstr>Презентация PowerPoint</vt:lpstr>
      <vt:lpstr>Презентация PowerPoint</vt:lpstr>
      <vt:lpstr>Презентация PowerPoint</vt:lpstr>
      <vt:lpstr>Программа на сегодня</vt:lpstr>
      <vt:lpstr>Что сегодня сделаем</vt:lpstr>
      <vt:lpstr>Презентация PowerPoint</vt:lpstr>
      <vt:lpstr>Классы и ООП</vt:lpstr>
      <vt:lpstr>Работодатель</vt:lpstr>
      <vt:lpstr>Что было раньше?</vt:lpstr>
      <vt:lpstr>Что было раньше?</vt:lpstr>
      <vt:lpstr>Что было раньше?</vt:lpstr>
      <vt:lpstr>Презентация PowerPoint</vt:lpstr>
      <vt:lpstr>Презентация PowerPoint</vt:lpstr>
      <vt:lpstr>Упрощают код</vt:lpstr>
      <vt:lpstr>Упрощают код</vt:lpstr>
      <vt:lpstr>Легко тестировать на всем диапазоне параметров</vt:lpstr>
      <vt:lpstr>Изменяем, не трогая остальной код</vt:lpstr>
      <vt:lpstr>Упражнение для разминки</vt:lpstr>
      <vt:lpstr>Презентация PowerPoint</vt:lpstr>
      <vt:lpstr>Постановка задачи</vt:lpstr>
      <vt:lpstr>Постановка задачи</vt:lpstr>
      <vt:lpstr>Постановка задачи</vt:lpstr>
      <vt:lpstr>Презентация PowerPoint</vt:lpstr>
      <vt:lpstr>Пожелания коллег</vt:lpstr>
      <vt:lpstr>Пожелания коллег</vt:lpstr>
      <vt:lpstr>Пожелания коллег</vt:lpstr>
      <vt:lpstr>Один из вариантов решения</vt:lpstr>
      <vt:lpstr>Один из вариантов решения</vt:lpstr>
      <vt:lpstr>Один из вариантов решения</vt:lpstr>
      <vt:lpstr>Презентация PowerPoint</vt:lpstr>
      <vt:lpstr>Объектно-ориентированное программирование</vt:lpstr>
      <vt:lpstr>Что такое класс</vt:lpstr>
      <vt:lpstr>Переменная self</vt:lpstr>
      <vt:lpstr>Переменная self</vt:lpstr>
      <vt:lpstr>Переменная self</vt:lpstr>
      <vt:lpstr>Наследование</vt:lpstr>
      <vt:lpstr>Презентация PowerPoint</vt:lpstr>
      <vt:lpstr>Что должен делать наш класс (это один из вариантов решения)</vt:lpstr>
      <vt:lpstr>Презентация PowerPoint</vt:lpstr>
      <vt:lpstr>Система повышения сотрудников</vt:lpstr>
    </vt:vector>
  </TitlesOfParts>
  <LinksUpToDate>false</LinksUpToDate>
  <SharedDoc>false</SharedDoc>
  <HyperlinksChanged>false</HyperlinksChanged>
  <AppVersion>15.0023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cp:lastModifiedBy>пользователь Microsoft Office</cp:lastModifiedBy>
  <cp:revision>118</cp:revision>
  <dcterms:modified xsi:type="dcterms:W3CDTF">2019-10-31T07:48:35Z</dcterms:modified>
</cp:coreProperties>
</file>